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6"/>
  </p:notesMasterIdLst>
  <p:handoutMasterIdLst>
    <p:handoutMasterId r:id="rId127"/>
  </p:handoutMasterIdLst>
  <p:sldIdLst>
    <p:sldId id="462" r:id="rId2"/>
    <p:sldId id="463" r:id="rId3"/>
    <p:sldId id="496" r:id="rId4"/>
    <p:sldId id="639" r:id="rId5"/>
    <p:sldId id="640" r:id="rId6"/>
    <p:sldId id="498" r:id="rId7"/>
    <p:sldId id="732" r:id="rId8"/>
    <p:sldId id="734" r:id="rId9"/>
    <p:sldId id="735" r:id="rId10"/>
    <p:sldId id="736" r:id="rId11"/>
    <p:sldId id="737" r:id="rId12"/>
    <p:sldId id="738" r:id="rId13"/>
    <p:sldId id="742" r:id="rId14"/>
    <p:sldId id="743" r:id="rId15"/>
    <p:sldId id="744" r:id="rId16"/>
    <p:sldId id="745" r:id="rId17"/>
    <p:sldId id="746" r:id="rId18"/>
    <p:sldId id="747" r:id="rId19"/>
    <p:sldId id="748" r:id="rId20"/>
    <p:sldId id="750" r:id="rId21"/>
    <p:sldId id="706" r:id="rId22"/>
    <p:sldId id="723" r:id="rId23"/>
    <p:sldId id="466" r:id="rId24"/>
    <p:sldId id="467" r:id="rId25"/>
    <p:sldId id="468" r:id="rId26"/>
    <p:sldId id="469" r:id="rId27"/>
    <p:sldId id="571" r:id="rId28"/>
    <p:sldId id="470" r:id="rId29"/>
    <p:sldId id="724" r:id="rId30"/>
    <p:sldId id="473" r:id="rId31"/>
    <p:sldId id="475" r:id="rId32"/>
    <p:sldId id="800" r:id="rId33"/>
    <p:sldId id="573" r:id="rId34"/>
    <p:sldId id="476" r:id="rId35"/>
    <p:sldId id="477" r:id="rId36"/>
    <p:sldId id="478" r:id="rId37"/>
    <p:sldId id="574" r:id="rId38"/>
    <p:sldId id="479" r:id="rId39"/>
    <p:sldId id="575" r:id="rId40"/>
    <p:sldId id="480" r:id="rId41"/>
    <p:sldId id="481" r:id="rId42"/>
    <p:sldId id="482" r:id="rId43"/>
    <p:sldId id="576" r:id="rId44"/>
    <p:sldId id="725" r:id="rId45"/>
    <p:sldId id="483" r:id="rId46"/>
    <p:sldId id="726" r:id="rId47"/>
    <p:sldId id="484" r:id="rId48"/>
    <p:sldId id="727" r:id="rId49"/>
    <p:sldId id="485" r:id="rId50"/>
    <p:sldId id="486" r:id="rId51"/>
    <p:sldId id="577" r:id="rId52"/>
    <p:sldId id="487" r:id="rId53"/>
    <p:sldId id="578" r:id="rId54"/>
    <p:sldId id="488" r:id="rId55"/>
    <p:sldId id="801" r:id="rId56"/>
    <p:sldId id="489" r:id="rId57"/>
    <p:sldId id="716" r:id="rId58"/>
    <p:sldId id="638" r:id="rId59"/>
    <p:sldId id="751" r:id="rId60"/>
    <p:sldId id="641" r:id="rId61"/>
    <p:sldId id="642" r:id="rId62"/>
    <p:sldId id="643" r:id="rId63"/>
    <p:sldId id="644" r:id="rId64"/>
    <p:sldId id="645" r:id="rId65"/>
    <p:sldId id="646" r:id="rId66"/>
    <p:sldId id="699" r:id="rId67"/>
    <p:sldId id="700" r:id="rId68"/>
    <p:sldId id="648" r:id="rId69"/>
    <p:sldId id="649" r:id="rId70"/>
    <p:sldId id="650" r:id="rId71"/>
    <p:sldId id="651" r:id="rId72"/>
    <p:sldId id="652" r:id="rId73"/>
    <p:sldId id="653" r:id="rId74"/>
    <p:sldId id="654" r:id="rId75"/>
    <p:sldId id="655" r:id="rId76"/>
    <p:sldId id="656" r:id="rId77"/>
    <p:sldId id="657" r:id="rId78"/>
    <p:sldId id="729" r:id="rId79"/>
    <p:sldId id="658" r:id="rId80"/>
    <p:sldId id="659" r:id="rId81"/>
    <p:sldId id="802" r:id="rId82"/>
    <p:sldId id="803" r:id="rId83"/>
    <p:sldId id="804" r:id="rId84"/>
    <p:sldId id="708" r:id="rId85"/>
    <p:sldId id="491" r:id="rId86"/>
    <p:sldId id="703" r:id="rId87"/>
    <p:sldId id="579" r:id="rId88"/>
    <p:sldId id="492" r:id="rId89"/>
    <p:sldId id="805" r:id="rId90"/>
    <p:sldId id="580" r:id="rId91"/>
    <p:sldId id="806" r:id="rId92"/>
    <p:sldId id="807" r:id="rId93"/>
    <p:sldId id="495" r:id="rId94"/>
    <p:sldId id="710" r:id="rId95"/>
    <p:sldId id="584" r:id="rId96"/>
    <p:sldId id="810" r:id="rId97"/>
    <p:sldId id="811" r:id="rId98"/>
    <p:sldId id="812" r:id="rId99"/>
    <p:sldId id="508" r:id="rId100"/>
    <p:sldId id="585" r:id="rId101"/>
    <p:sldId id="711" r:id="rId102"/>
    <p:sldId id="510" r:id="rId103"/>
    <p:sldId id="813" r:id="rId104"/>
    <p:sldId id="814" r:id="rId105"/>
    <p:sldId id="815" r:id="rId106"/>
    <p:sldId id="816" r:id="rId107"/>
    <p:sldId id="817" r:id="rId108"/>
    <p:sldId id="714" r:id="rId109"/>
    <p:sldId id="715" r:id="rId110"/>
    <p:sldId id="753" r:id="rId111"/>
    <p:sldId id="712" r:id="rId112"/>
    <p:sldId id="663" r:id="rId113"/>
    <p:sldId id="818" r:id="rId114"/>
    <p:sldId id="819" r:id="rId115"/>
    <p:sldId id="752" r:id="rId116"/>
    <p:sldId id="666" r:id="rId117"/>
    <p:sldId id="713" r:id="rId118"/>
    <p:sldId id="668" r:id="rId119"/>
    <p:sldId id="730" r:id="rId120"/>
    <p:sldId id="669" r:id="rId121"/>
    <p:sldId id="670" r:id="rId122"/>
    <p:sldId id="671" r:id="rId123"/>
    <p:sldId id="672" r:id="rId124"/>
    <p:sldId id="636" r:id="rId125"/>
  </p:sldIdLst>
  <p:sldSz cx="9144000" cy="6858000" type="screen4x3"/>
  <p:notesSz cx="7099300"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guide id="3" orient="horz" pos="322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16349"/>
    <a:srgbClr val="008000"/>
    <a:srgbClr val="336600"/>
    <a:srgbClr val="D5FFD5"/>
    <a:srgbClr val="CCFFCC"/>
    <a:srgbClr val="EBEFF1"/>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6374" autoAdjust="0"/>
  </p:normalViewPr>
  <p:slideViewPr>
    <p:cSldViewPr>
      <p:cViewPr varScale="1">
        <p:scale>
          <a:sx n="117" d="100"/>
          <a:sy n="117" d="100"/>
        </p:scale>
        <p:origin x="147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0" d="100"/>
        <a:sy n="30" d="100"/>
      </p:scale>
      <p:origin x="0" y="0"/>
    </p:cViewPr>
  </p:sorterViewPr>
  <p:notesViewPr>
    <p:cSldViewPr>
      <p:cViewPr>
        <p:scale>
          <a:sx n="50" d="100"/>
          <a:sy n="50" d="100"/>
        </p:scale>
        <p:origin x="4512" y="894"/>
      </p:cViewPr>
      <p:guideLst>
        <p:guide orient="horz" pos="3224"/>
        <p:guide pos="2236"/>
        <p:guide orient="horz" pos="3225"/>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969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8"/>
            <a:ext cx="3076363" cy="511731"/>
          </a:xfrm>
          <a:prstGeom prst="rect">
            <a:avLst/>
          </a:prstGeom>
        </p:spPr>
        <p:txBody>
          <a:bodyPr vert="horz" lIns="86413" tIns="43207" rIns="86413" bIns="43207" rtlCol="0"/>
          <a:lstStyle>
            <a:lvl1pPr algn="l">
              <a:defRPr sz="1300"/>
            </a:lvl1pPr>
          </a:lstStyle>
          <a:p>
            <a:endParaRPr lang="es-ES" dirty="0"/>
          </a:p>
        </p:txBody>
      </p:sp>
      <p:sp>
        <p:nvSpPr>
          <p:cNvPr id="3" name="2 Marcador de fecha"/>
          <p:cNvSpPr>
            <a:spLocks noGrp="1"/>
          </p:cNvSpPr>
          <p:nvPr>
            <p:ph type="dt" idx="1"/>
          </p:nvPr>
        </p:nvSpPr>
        <p:spPr>
          <a:xfrm>
            <a:off x="4021302" y="8"/>
            <a:ext cx="3076363" cy="511731"/>
          </a:xfrm>
          <a:prstGeom prst="rect">
            <a:avLst/>
          </a:prstGeom>
        </p:spPr>
        <p:txBody>
          <a:bodyPr vert="horz" lIns="86413" tIns="43207" rIns="86413" bIns="43207" rtlCol="0"/>
          <a:lstStyle>
            <a:lvl1pPr algn="r">
              <a:defRPr sz="1300"/>
            </a:lvl1pPr>
          </a:lstStyle>
          <a:p>
            <a:fld id="{660FB83F-7D85-442B-BD3D-41E08323E796}" type="datetimeFigureOut">
              <a:rPr lang="es-ES" smtClean="0"/>
              <a:pPr/>
              <a:t>06/12/2020</a:t>
            </a:fld>
            <a:endParaRPr lang="es-ES" dirty="0"/>
          </a:p>
        </p:txBody>
      </p:sp>
      <p:sp>
        <p:nvSpPr>
          <p:cNvPr id="4" name="3 Marcador de imagen de diapositiva"/>
          <p:cNvSpPr>
            <a:spLocks noGrp="1" noRot="1" noChangeAspect="1"/>
          </p:cNvSpPr>
          <p:nvPr>
            <p:ph type="sldImg" idx="2"/>
          </p:nvPr>
        </p:nvSpPr>
        <p:spPr>
          <a:xfrm>
            <a:off x="987425" y="768350"/>
            <a:ext cx="5124450" cy="3843338"/>
          </a:xfrm>
          <a:prstGeom prst="rect">
            <a:avLst/>
          </a:prstGeom>
          <a:noFill/>
          <a:ln w="12700">
            <a:solidFill>
              <a:prstClr val="black"/>
            </a:solidFill>
          </a:ln>
        </p:spPr>
        <p:txBody>
          <a:bodyPr vert="horz" lIns="86413" tIns="43207" rIns="86413" bIns="43207" rtlCol="0" anchor="ctr"/>
          <a:lstStyle/>
          <a:p>
            <a:endParaRPr lang="es-ES" dirty="0"/>
          </a:p>
        </p:txBody>
      </p:sp>
      <p:sp>
        <p:nvSpPr>
          <p:cNvPr id="5" name="4 Marcador de notas"/>
          <p:cNvSpPr>
            <a:spLocks noGrp="1"/>
          </p:cNvSpPr>
          <p:nvPr>
            <p:ph type="body" sz="quarter" idx="3"/>
          </p:nvPr>
        </p:nvSpPr>
        <p:spPr>
          <a:xfrm>
            <a:off x="709930" y="4861445"/>
            <a:ext cx="5679440" cy="4605576"/>
          </a:xfrm>
          <a:prstGeom prst="rect">
            <a:avLst/>
          </a:prstGeom>
        </p:spPr>
        <p:txBody>
          <a:bodyPr vert="horz" lIns="86413" tIns="43207" rIns="86413" bIns="43207"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1" y="9721111"/>
            <a:ext cx="3076363" cy="511731"/>
          </a:xfrm>
          <a:prstGeom prst="rect">
            <a:avLst/>
          </a:prstGeom>
        </p:spPr>
        <p:txBody>
          <a:bodyPr vert="horz" lIns="86413" tIns="43207" rIns="86413" bIns="43207" rtlCol="0" anchor="b"/>
          <a:lstStyle>
            <a:lvl1pPr algn="l">
              <a:defRPr sz="1300"/>
            </a:lvl1pPr>
          </a:lstStyle>
          <a:p>
            <a:endParaRPr lang="es-ES" dirty="0"/>
          </a:p>
        </p:txBody>
      </p:sp>
      <p:sp>
        <p:nvSpPr>
          <p:cNvPr id="7" name="6 Marcador de número de diapositiva"/>
          <p:cNvSpPr>
            <a:spLocks noGrp="1"/>
          </p:cNvSpPr>
          <p:nvPr>
            <p:ph type="sldNum" sz="quarter" idx="5"/>
          </p:nvPr>
        </p:nvSpPr>
        <p:spPr>
          <a:xfrm>
            <a:off x="4021302" y="9721111"/>
            <a:ext cx="3076363" cy="511731"/>
          </a:xfrm>
          <a:prstGeom prst="rect">
            <a:avLst/>
          </a:prstGeom>
        </p:spPr>
        <p:txBody>
          <a:bodyPr vert="horz" lIns="86413" tIns="43207" rIns="86413" bIns="43207" rtlCol="0" anchor="b"/>
          <a:lstStyle>
            <a:lvl1pPr algn="r">
              <a:defRPr sz="1300"/>
            </a:lvl1pPr>
          </a:lstStyle>
          <a:p>
            <a:fld id="{28726BF8-1FAD-45C8-ACA3-24E25177C9A7}" type="slidenum">
              <a:rPr lang="es-ES" smtClean="0"/>
              <a:pPr/>
              <a:t>‹Nº›</a:t>
            </a:fld>
            <a:endParaRPr lang="es-ES" dirty="0"/>
          </a:p>
        </p:txBody>
      </p:sp>
    </p:spTree>
    <p:extLst>
      <p:ext uri="{BB962C8B-B14F-4D97-AF65-F5344CB8AC3E}">
        <p14:creationId xmlns:p14="http://schemas.microsoft.com/office/powerpoint/2010/main" val="308352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New Roman" pitchFamily="18" charset="0"/>
              </a:defRPr>
            </a:lvl1pPr>
            <a:lvl2pPr marL="664199" indent="-255461">
              <a:defRPr sz="2500">
                <a:solidFill>
                  <a:schemeClr val="tx1"/>
                </a:solidFill>
                <a:latin typeface="Times New Roman" pitchFamily="18" charset="0"/>
              </a:defRPr>
            </a:lvl2pPr>
            <a:lvl3pPr marL="1021845" indent="-204369">
              <a:defRPr sz="2500">
                <a:solidFill>
                  <a:schemeClr val="tx1"/>
                </a:solidFill>
                <a:latin typeface="Times New Roman" pitchFamily="18" charset="0"/>
              </a:defRPr>
            </a:lvl3pPr>
            <a:lvl4pPr marL="1430583" indent="-204369">
              <a:defRPr sz="2500">
                <a:solidFill>
                  <a:schemeClr val="tx1"/>
                </a:solidFill>
                <a:latin typeface="Times New Roman" pitchFamily="18" charset="0"/>
              </a:defRPr>
            </a:lvl4pPr>
            <a:lvl5pPr marL="1839320" indent="-204369">
              <a:defRPr sz="2500">
                <a:solidFill>
                  <a:schemeClr val="tx1"/>
                </a:solidFill>
                <a:latin typeface="Times New Roman" pitchFamily="18" charset="0"/>
              </a:defRPr>
            </a:lvl5pPr>
            <a:lvl6pPr marL="2248058" indent="-204369" eaLnBrk="0" fontAlgn="base" hangingPunct="0">
              <a:spcBef>
                <a:spcPct val="0"/>
              </a:spcBef>
              <a:spcAft>
                <a:spcPct val="0"/>
              </a:spcAft>
              <a:defRPr sz="2500">
                <a:solidFill>
                  <a:schemeClr val="tx1"/>
                </a:solidFill>
                <a:latin typeface="Times New Roman" pitchFamily="18" charset="0"/>
              </a:defRPr>
            </a:lvl6pPr>
            <a:lvl7pPr marL="2656796" indent="-204369" eaLnBrk="0" fontAlgn="base" hangingPunct="0">
              <a:spcBef>
                <a:spcPct val="0"/>
              </a:spcBef>
              <a:spcAft>
                <a:spcPct val="0"/>
              </a:spcAft>
              <a:defRPr sz="2500">
                <a:solidFill>
                  <a:schemeClr val="tx1"/>
                </a:solidFill>
                <a:latin typeface="Times New Roman" pitchFamily="18" charset="0"/>
              </a:defRPr>
            </a:lvl7pPr>
            <a:lvl8pPr marL="3065534" indent="-204369" eaLnBrk="0" fontAlgn="base" hangingPunct="0">
              <a:spcBef>
                <a:spcPct val="0"/>
              </a:spcBef>
              <a:spcAft>
                <a:spcPct val="0"/>
              </a:spcAft>
              <a:defRPr sz="2500">
                <a:solidFill>
                  <a:schemeClr val="tx1"/>
                </a:solidFill>
                <a:latin typeface="Times New Roman" pitchFamily="18" charset="0"/>
              </a:defRPr>
            </a:lvl8pPr>
            <a:lvl9pPr marL="3474272" indent="-204369" eaLnBrk="0" fontAlgn="base" hangingPunct="0">
              <a:spcBef>
                <a:spcPct val="0"/>
              </a:spcBef>
              <a:spcAft>
                <a:spcPct val="0"/>
              </a:spcAft>
              <a:defRPr sz="2500">
                <a:solidFill>
                  <a:schemeClr val="tx1"/>
                </a:solidFill>
                <a:latin typeface="Times New Roman" pitchFamily="18" charset="0"/>
              </a:defRPr>
            </a:lvl9pPr>
          </a:lstStyle>
          <a:p>
            <a:fld id="{E385607E-2CF6-42A0-8D04-99A42978C086}" type="slidenum">
              <a:rPr lang="es-ES_tradnl" sz="1200"/>
              <a:pPr/>
              <a:t>1</a:t>
            </a:fld>
            <a:endParaRPr lang="es-ES_tradnl"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a:latin typeface="Times New Roman" pitchFamily="18" charset="0"/>
            </a:endParaRPr>
          </a:p>
        </p:txBody>
      </p:sp>
    </p:spTree>
    <p:extLst>
      <p:ext uri="{BB962C8B-B14F-4D97-AF65-F5344CB8AC3E}">
        <p14:creationId xmlns:p14="http://schemas.microsoft.com/office/powerpoint/2010/main" val="370594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4E7C2B8-FBE2-4CFC-912E-D8DAF76F4C65}" type="slidenum">
              <a:rPr lang="es-ES_tradnl">
                <a:latin typeface="Times New Roman" pitchFamily="18" charset="0"/>
              </a:rPr>
              <a:pPr/>
              <a:t>8</a:t>
            </a:fld>
            <a:endParaRPr lang="es-ES_tradnl" dirty="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endParaRPr lang="es-MX" dirty="0">
              <a:latin typeface="Times New Roman" pitchFamily="18" charset="0"/>
            </a:endParaRPr>
          </a:p>
        </p:txBody>
      </p:sp>
    </p:spTree>
    <p:extLst>
      <p:ext uri="{BB962C8B-B14F-4D97-AF65-F5344CB8AC3E}">
        <p14:creationId xmlns:p14="http://schemas.microsoft.com/office/powerpoint/2010/main" val="1566971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4022941" y="9722887"/>
            <a:ext cx="3076363" cy="51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746" tIns="40873" rIns="81746" bIns="40873" anchor="b"/>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r"/>
            <a:fld id="{F39007D1-22ED-4330-A41A-22F5ACFF1DC9}" type="slidenum">
              <a:rPr lang="es-ES_tradnl" sz="1200"/>
              <a:pPr algn="r"/>
              <a:t>23</a:t>
            </a:fld>
            <a:endParaRPr lang="es-ES_tradnl" sz="1200" dirty="0"/>
          </a:p>
        </p:txBody>
      </p:sp>
      <p:sp>
        <p:nvSpPr>
          <p:cNvPr id="82947" name="Rectangle 2"/>
          <p:cNvSpPr>
            <a:spLocks noGrp="1" noRot="1" noChangeAspect="1" noChangeArrowheads="1" noTextEdit="1"/>
          </p:cNvSpPr>
          <p:nvPr>
            <p:ph type="sldImg"/>
          </p:nvPr>
        </p:nvSpPr>
        <p:spPr>
          <a:solidFill>
            <a:srgbClr val="FFFFFF"/>
          </a:solidFill>
          <a:ln/>
        </p:spPr>
      </p:sp>
      <p:sp>
        <p:nvSpPr>
          <p:cNvPr id="82948" name="Rectangle 3"/>
          <p:cNvSpPr>
            <a:spLocks noGrp="1" noChangeArrowheads="1"/>
          </p:cNvSpPr>
          <p:nvPr>
            <p:ph type="body" idx="1"/>
          </p:nvPr>
        </p:nvSpPr>
        <p:spPr>
          <a:solidFill>
            <a:srgbClr val="FFFFFF"/>
          </a:solidFill>
          <a:ln>
            <a:solidFill>
              <a:srgbClr val="000000"/>
            </a:solidFill>
          </a:ln>
        </p:spPr>
        <p:txBody>
          <a:bodyPr/>
          <a:lstStyle/>
          <a:p>
            <a:endParaRPr lang="es-ES" dirty="0">
              <a:latin typeface="Times New Roman" pitchFamily="18" charset="0"/>
            </a:endParaRPr>
          </a:p>
        </p:txBody>
      </p:sp>
    </p:spTree>
    <p:extLst>
      <p:ext uri="{BB962C8B-B14F-4D97-AF65-F5344CB8AC3E}">
        <p14:creationId xmlns:p14="http://schemas.microsoft.com/office/powerpoint/2010/main" val="1887378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4022941" y="9722887"/>
            <a:ext cx="3076363" cy="51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746" tIns="40873" rIns="81746" bIns="40873" anchor="b"/>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r"/>
            <a:fld id="{61F34F76-72E2-4435-B78F-15F9C89FCAD6}" type="slidenum">
              <a:rPr lang="es-ES_tradnl" sz="1200"/>
              <a:pPr algn="r"/>
              <a:t>24</a:t>
            </a:fld>
            <a:endParaRPr lang="es-ES_tradnl" sz="1200" dirty="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a:latin typeface="Times New Roman" pitchFamily="18" charset="0"/>
            </a:endParaRPr>
          </a:p>
        </p:txBody>
      </p:sp>
    </p:spTree>
    <p:extLst>
      <p:ext uri="{BB962C8B-B14F-4D97-AF65-F5344CB8AC3E}">
        <p14:creationId xmlns:p14="http://schemas.microsoft.com/office/powerpoint/2010/main" val="2181878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28726BF8-1FAD-45C8-ACA3-24E25177C9A7}" type="slidenum">
              <a:rPr lang="es-ES" smtClean="0"/>
              <a:pPr/>
              <a:t>30</a:t>
            </a:fld>
            <a:endParaRPr lang="es-ES" dirty="0"/>
          </a:p>
        </p:txBody>
      </p:sp>
    </p:spTree>
    <p:extLst>
      <p:ext uri="{BB962C8B-B14F-4D97-AF65-F5344CB8AC3E}">
        <p14:creationId xmlns:p14="http://schemas.microsoft.com/office/powerpoint/2010/main" val="3076826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28726BF8-1FAD-45C8-ACA3-24E25177C9A7}" type="slidenum">
              <a:rPr lang="es-ES" smtClean="0"/>
              <a:pPr/>
              <a:t>66</a:t>
            </a:fld>
            <a:endParaRPr lang="es-ES" dirty="0"/>
          </a:p>
        </p:txBody>
      </p:sp>
    </p:spTree>
    <p:extLst>
      <p:ext uri="{BB962C8B-B14F-4D97-AF65-F5344CB8AC3E}">
        <p14:creationId xmlns:p14="http://schemas.microsoft.com/office/powerpoint/2010/main" val="1300863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bg>
      <p:bgPr>
        <a:solidFill>
          <a:srgbClr val="EBEFF1"/>
        </a:solidFill>
        <a:effectLst/>
      </p:bgPr>
    </p:bg>
    <p:spTree>
      <p:nvGrpSpPr>
        <p:cNvPr id="1" name=""/>
        <p:cNvGrpSpPr/>
        <p:nvPr/>
      </p:nvGrpSpPr>
      <p:grpSpPr>
        <a:xfrm>
          <a:off x="0" y="0"/>
          <a:ext cx="0" cy="0"/>
          <a:chOff x="0" y="0"/>
          <a:chExt cx="0" cy="0"/>
        </a:xfrm>
      </p:grpSpPr>
      <p:sp>
        <p:nvSpPr>
          <p:cNvPr id="3" name="19 Rectángulo"/>
          <p:cNvSpPr>
            <a:spLocks noChangeArrowheads="1"/>
          </p:cNvSpPr>
          <p:nvPr userDrawn="1"/>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4" name="20 Rectángulo"/>
          <p:cNvSpPr>
            <a:spLocks noChangeArrowheads="1"/>
          </p:cNvSpPr>
          <p:nvPr userDrawn="1"/>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5" name="21 Rectángulo"/>
          <p:cNvSpPr>
            <a:spLocks noChangeArrowheads="1"/>
          </p:cNvSpPr>
          <p:nvPr userDrawn="1"/>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6" name="22 Rectángulo"/>
          <p:cNvSpPr>
            <a:spLocks noChangeArrowheads="1"/>
          </p:cNvSpPr>
          <p:nvPr userDrawn="1"/>
        </p:nvSpPr>
        <p:spPr bwMode="white">
          <a:xfrm>
            <a:off x="0" y="0"/>
            <a:ext cx="9144000" cy="18573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7" name="6 Rectángulo"/>
          <p:cNvSpPr>
            <a:spLocks noChangeArrowheads="1"/>
          </p:cNvSpPr>
          <p:nvPr userDrawn="1"/>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p>
        </p:txBody>
      </p:sp>
      <p:sp>
        <p:nvSpPr>
          <p:cNvPr id="8" name="7 Conector recto"/>
          <p:cNvSpPr>
            <a:spLocks noChangeShapeType="1"/>
          </p:cNvSpPr>
          <p:nvPr userDrawn="1"/>
        </p:nvSpPr>
        <p:spPr bwMode="auto">
          <a:xfrm>
            <a:off x="155575" y="17145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p>
        </p:txBody>
      </p:sp>
      <p:sp>
        <p:nvSpPr>
          <p:cNvPr id="9" name="8 Rectángulo"/>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0" name="8 Subtítulo"/>
          <p:cNvSpPr>
            <a:spLocks noGrp="1"/>
          </p:cNvSpPr>
          <p:nvPr>
            <p:ph type="subTitle" idx="1"/>
          </p:nvPr>
        </p:nvSpPr>
        <p:spPr>
          <a:xfrm>
            <a:off x="1371600" y="2819400"/>
            <a:ext cx="6400800" cy="1113656"/>
          </a:xfrm>
        </p:spPr>
        <p:txBody>
          <a:bodyPr/>
          <a:lstStyle>
            <a:lvl1pPr marL="0" indent="0" algn="ctr">
              <a:buNone/>
              <a:defRPr sz="1600" b="1" cap="all" spc="25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dirty="0"/>
              <a:t>Haga clic para modificar el estilo de subtítulo del patrón</a:t>
            </a:r>
            <a:endParaRPr lang="en-US" dirty="0"/>
          </a:p>
        </p:txBody>
      </p:sp>
      <p:sp>
        <p:nvSpPr>
          <p:cNvPr id="10" name="27 Marcador de fecha"/>
          <p:cNvSpPr>
            <a:spLocks noGrp="1"/>
          </p:cNvSpPr>
          <p:nvPr>
            <p:ph type="dt" sz="half" idx="10"/>
          </p:nvPr>
        </p:nvSpPr>
        <p:spPr/>
        <p:txBody>
          <a:bodyPr/>
          <a:lstStyle>
            <a:lvl1pPr>
              <a:defRPr/>
            </a:lvl1pPr>
          </a:lstStyle>
          <a:p>
            <a:pPr>
              <a:defRPr/>
            </a:pPr>
            <a:endParaRPr lang="en-US" dirty="0"/>
          </a:p>
        </p:txBody>
      </p:sp>
      <p:sp>
        <p:nvSpPr>
          <p:cNvPr id="11" name="16 Marcador de pie de página"/>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66372076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n blanco">
    <p:spTree>
      <p:nvGrpSpPr>
        <p:cNvPr id="1" name=""/>
        <p:cNvGrpSpPr/>
        <p:nvPr/>
      </p:nvGrpSpPr>
      <p:grpSpPr>
        <a:xfrm>
          <a:off x="0" y="0"/>
          <a:ext cx="0" cy="0"/>
          <a:chOff x="0" y="0"/>
          <a:chExt cx="0" cy="0"/>
        </a:xfrm>
      </p:grpSpPr>
      <p:sp>
        <p:nvSpPr>
          <p:cNvPr id="2" name="19 Rectángulo"/>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4" name="23 Rectángulo"/>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5" name="24 Rectángulo"/>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7" name="6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pic>
        <p:nvPicPr>
          <p:cNvPr id="12" name="15 Imagen"/>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78700" y="222250"/>
            <a:ext cx="1557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7 Marcador de contenido"/>
          <p:cNvSpPr>
            <a:spLocks noGrp="1"/>
          </p:cNvSpPr>
          <p:nvPr>
            <p:ph sz="quarter" idx="1"/>
          </p:nvPr>
        </p:nvSpPr>
        <p:spPr>
          <a:xfrm>
            <a:off x="301752" y="1527048"/>
            <a:ext cx="8503920" cy="4572000"/>
          </a:xfrm>
        </p:spPr>
        <p:txBody>
          <a:bodyPr/>
          <a:lstStyle>
            <a:lvl1pPr marL="0" indent="0">
              <a:buNone/>
              <a:defRPr>
                <a:latin typeface="Arial" pitchFamily="34" charset="0"/>
                <a:cs typeface="Arial" pitchFamily="34" charset="0"/>
              </a:defRPr>
            </a:lvl1pPr>
          </a:lstStyle>
          <a:p>
            <a:pPr lvl="0"/>
            <a:endParaRPr lang="en-US" dirty="0"/>
          </a:p>
        </p:txBody>
      </p:sp>
    </p:spTree>
    <p:extLst>
      <p:ext uri="{BB962C8B-B14F-4D97-AF65-F5344CB8AC3E}">
        <p14:creationId xmlns:p14="http://schemas.microsoft.com/office/powerpoint/2010/main" val="103256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sp>
        <p:nvSpPr>
          <p:cNvPr id="2" name="19 Rectángulo"/>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3" name="20 Rectángulo"/>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4" name="23 Rectángulo"/>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5" name="24 Rectángulo"/>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7" name="6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pic>
        <p:nvPicPr>
          <p:cNvPr id="12" name="15 Imagen"/>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78700" y="222250"/>
            <a:ext cx="1557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7 Marcador de contenido"/>
          <p:cNvSpPr>
            <a:spLocks noGrp="1"/>
          </p:cNvSpPr>
          <p:nvPr>
            <p:ph sz="quarter" idx="1"/>
          </p:nvPr>
        </p:nvSpPr>
        <p:spPr>
          <a:xfrm>
            <a:off x="323528" y="908720"/>
            <a:ext cx="8496944" cy="5190328"/>
          </a:xfrm>
        </p:spPr>
        <p:txBody>
          <a:bodyPr/>
          <a:lstStyle>
            <a:lvl1pPr>
              <a:buClrTx/>
              <a:buSzPct val="81000"/>
              <a:defRPr>
                <a:solidFill>
                  <a:schemeClr val="tx1"/>
                </a:solidFill>
                <a:latin typeface="Arial" pitchFamily="34" charset="0"/>
                <a:cs typeface="Arial" pitchFamily="34" charset="0"/>
              </a:defRPr>
            </a:lvl1pPr>
            <a:lvl2pPr marL="547688" indent="-273050">
              <a:buClrTx/>
              <a:buSzPct val="106000"/>
              <a:buFont typeface="Arial" pitchFamily="34" charset="0"/>
              <a:buChar char="•"/>
              <a:defRPr>
                <a:solidFill>
                  <a:schemeClr val="tx1"/>
                </a:solidFill>
                <a:latin typeface="Arial" pitchFamily="34" charset="0"/>
                <a:cs typeface="Arial" pitchFamily="34" charset="0"/>
              </a:defRPr>
            </a:lvl2pPr>
            <a:lvl3pPr marL="822325" indent="-228600">
              <a:buClrTx/>
              <a:buSzPct val="106000"/>
              <a:buFont typeface="Arial" pitchFamily="34" charset="0"/>
              <a:buChar char="•"/>
              <a:defRPr>
                <a:solidFill>
                  <a:schemeClr val="tx1"/>
                </a:solidFill>
                <a:latin typeface="Arial" pitchFamily="34" charset="0"/>
                <a:cs typeface="Arial" pitchFamily="34" charset="0"/>
              </a:defRPr>
            </a:lvl3pPr>
            <a:lvl4pPr marL="1096963" indent="-228600">
              <a:buClrTx/>
              <a:buSzPct val="106000"/>
              <a:buFont typeface="Arial" pitchFamily="34" charset="0"/>
              <a:buChar char="•"/>
              <a:defRPr>
                <a:solidFill>
                  <a:schemeClr val="tx1"/>
                </a:solidFill>
                <a:latin typeface="Arial" pitchFamily="34" charset="0"/>
                <a:cs typeface="Arial" pitchFamily="34" charset="0"/>
              </a:defRPr>
            </a:lvl4pPr>
            <a:lvl5pPr>
              <a:buClrTx/>
              <a:buSzPct val="106000"/>
              <a:defRPr>
                <a:solidFill>
                  <a:schemeClr val="tx1"/>
                </a:solidFill>
                <a:latin typeface="Arial" pitchFamily="34" charset="0"/>
                <a:cs typeface="Arial"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4099475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91084312-5695-4270-8CE4-25ABA9A9BF31}" type="datetimeFigureOut">
              <a:rPr lang="es-PE" smtClean="0"/>
              <a:t>6/12/2020</a:t>
            </a:fld>
            <a:endParaRPr lang="es-PE" dirty="0"/>
          </a:p>
        </p:txBody>
      </p:sp>
      <p:sp>
        <p:nvSpPr>
          <p:cNvPr id="5" name="Marcador de pie de página 4"/>
          <p:cNvSpPr>
            <a:spLocks noGrp="1"/>
          </p:cNvSpPr>
          <p:nvPr>
            <p:ph type="ftr" sz="quarter" idx="11"/>
          </p:nvPr>
        </p:nvSpPr>
        <p:spPr/>
        <p:txBody>
          <a:bodyPr/>
          <a:lstStyle/>
          <a:p>
            <a:endParaRPr lang="es-PE" dirty="0"/>
          </a:p>
        </p:txBody>
      </p:sp>
      <p:sp>
        <p:nvSpPr>
          <p:cNvPr id="6" name="Marcador de número de diapositiva 5"/>
          <p:cNvSpPr>
            <a:spLocks noGrp="1"/>
          </p:cNvSpPr>
          <p:nvPr>
            <p:ph type="sldNum" sz="quarter" idx="12"/>
          </p:nvPr>
        </p:nvSpPr>
        <p:spPr/>
        <p:txBody>
          <a:bodyPr/>
          <a:lstStyle/>
          <a:p>
            <a:fld id="{A40C0397-C7B2-4976-8DAB-B14BF5E5C8AB}" type="slidenum">
              <a:rPr lang="es-PE" smtClean="0"/>
              <a:t>‹Nº›</a:t>
            </a:fld>
            <a:endParaRPr lang="es-PE" dirty="0"/>
          </a:p>
        </p:txBody>
      </p:sp>
    </p:spTree>
    <p:extLst>
      <p:ext uri="{BB962C8B-B14F-4D97-AF65-F5344CB8AC3E}">
        <p14:creationId xmlns:p14="http://schemas.microsoft.com/office/powerpoint/2010/main" val="205513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cSld name="2_En blanco">
    <p:spTree>
      <p:nvGrpSpPr>
        <p:cNvPr id="1" name=""/>
        <p:cNvGrpSpPr/>
        <p:nvPr/>
      </p:nvGrpSpPr>
      <p:grpSpPr>
        <a:xfrm>
          <a:off x="0" y="0"/>
          <a:ext cx="0" cy="0"/>
          <a:chOff x="0" y="0"/>
          <a:chExt cx="0" cy="0"/>
        </a:xfrm>
      </p:grpSpPr>
      <p:sp>
        <p:nvSpPr>
          <p:cNvPr id="2" name="19 Rectángulo"/>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dirty="0"/>
          </a:p>
        </p:txBody>
      </p:sp>
      <p:sp>
        <p:nvSpPr>
          <p:cNvPr id="3" name="20 Rectángulo"/>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dirty="0"/>
          </a:p>
        </p:txBody>
      </p:sp>
      <p:sp>
        <p:nvSpPr>
          <p:cNvPr id="4" name="21 Rectángulo"/>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dirty="0"/>
          </a:p>
        </p:txBody>
      </p:sp>
      <p:sp>
        <p:nvSpPr>
          <p:cNvPr id="5" name="22 Rectángulo"/>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dirty="0"/>
          </a:p>
        </p:txBody>
      </p:sp>
      <p:sp>
        <p:nvSpPr>
          <p:cNvPr id="7" name="24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pic>
        <p:nvPicPr>
          <p:cNvPr id="9" name="15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378700" y="222250"/>
            <a:ext cx="1557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44790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16 Rectángulo"/>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1027" name="15 Rectángulo"/>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1028" name="17 Rectángulo"/>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1029" name="18 Rectángulo"/>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dirty="0"/>
          </a:p>
        </p:txBody>
      </p:sp>
      <p:sp>
        <p:nvSpPr>
          <p:cNvPr id="9" name="8 Rectángulo"/>
          <p:cNvSpPr>
            <a:spLocks noChangeArrowheads="1"/>
          </p:cNvSpPr>
          <p:nvPr/>
        </p:nvSpPr>
        <p:spPr bwMode="auto">
          <a:xfrm>
            <a:off x="149225" y="6396528"/>
            <a:ext cx="8832850" cy="309563"/>
          </a:xfrm>
          <a:prstGeom prst="rect">
            <a:avLst/>
          </a:prstGeom>
          <a:noFill/>
          <a:ln w="9525" cap="flat" cmpd="sng" algn="ctr">
            <a:solidFill>
              <a:schemeClr val="accent3"/>
            </a:solidFill>
            <a:prstDash val="solid"/>
            <a:miter lim="800000"/>
            <a:headEnd type="none" w="med" len="med"/>
            <a:tailEnd type="none" w="med" len="med"/>
          </a:ln>
          <a:effectLst/>
        </p:spPr>
        <p:txBody>
          <a:bodyPr wrap="none" anchor="ctr"/>
          <a:lstStyle/>
          <a:p>
            <a:pPr>
              <a:defRPr/>
            </a:pPr>
            <a:endParaRPr lang="en-US" dirty="0"/>
          </a:p>
        </p:txBody>
      </p:sp>
      <p:sp>
        <p:nvSpPr>
          <p:cNvPr id="14" name="13 Marcador de fecha"/>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defRPr>
            </a:lvl1pPr>
          </a:lstStyle>
          <a:p>
            <a:pPr>
              <a:defRPr/>
            </a:pPr>
            <a:endParaRPr lang="es-ES" dirty="0"/>
          </a:p>
        </p:txBody>
      </p:sp>
      <p:sp>
        <p:nvSpPr>
          <p:cNvPr id="3" name="2 Marcador de pie de página"/>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defRPr>
            </a:lvl1pPr>
          </a:lstStyle>
          <a:p>
            <a:pPr>
              <a:defRPr/>
            </a:pPr>
            <a:endParaRPr lang="es-ES" dirty="0"/>
          </a:p>
        </p:txBody>
      </p:sp>
      <p:sp>
        <p:nvSpPr>
          <p:cNvPr id="8" name="7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9 Conector recto"/>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p>
        </p:txBody>
      </p:sp>
      <p:sp>
        <p:nvSpPr>
          <p:cNvPr id="15" name="14 Elipse"/>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22 Marcador de número de diapositiva"/>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CD20EA62-C305-4433-A8AE-A0AD61A71B98}" type="slidenum">
              <a:rPr lang="es-ES"/>
              <a:pPr>
                <a:defRPr/>
              </a:pPr>
              <a:t>‹Nº›</a:t>
            </a:fld>
            <a:endParaRPr lang="es-ES" dirty="0"/>
          </a:p>
        </p:txBody>
      </p:sp>
      <p:sp>
        <p:nvSpPr>
          <p:cNvPr id="1039" name="12 Marcador de texto"/>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4040633504"/>
      </p:ext>
    </p:extLst>
  </p:cSld>
  <p:clrMap bg1="lt1" tx1="dk1" bg2="lt2" tx2="dk2" accent1="accent1" accent2="accent2" accent3="accent3" accent4="accent4" accent5="accent5" accent6="accent6" hlink="hlink" folHlink="folHlink"/>
  <p:sldLayoutIdLst>
    <p:sldLayoutId id="2147483662" r:id="rId1"/>
    <p:sldLayoutId id="2147483666" r:id="rId2"/>
    <p:sldLayoutId id="2147483668" r:id="rId3"/>
    <p:sldLayoutId id="2147483671" r:id="rId4"/>
    <p:sldLayoutId id="2147483672" r:id="rId5"/>
  </p:sldLayoutIdLst>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Tx/>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 name="Rectangle 3"/>
          <p:cNvSpPr>
            <a:spLocks noGrp="1" noChangeArrowheads="1"/>
          </p:cNvSpPr>
          <p:nvPr>
            <p:ph type="subTitle" idx="1"/>
          </p:nvPr>
        </p:nvSpPr>
        <p:spPr>
          <a:xfrm>
            <a:off x="157142" y="5517232"/>
            <a:ext cx="8785102" cy="648072"/>
          </a:xfrm>
        </p:spPr>
        <p:txBody>
          <a:bodyPr>
            <a:noAutofit/>
          </a:bodyPr>
          <a:lstStyle/>
          <a:p>
            <a:pPr marL="0" indent="0" algn="ctr">
              <a:lnSpc>
                <a:spcPct val="110000"/>
              </a:lnSpc>
              <a:spcBef>
                <a:spcPts val="0"/>
              </a:spcBef>
              <a:buNone/>
            </a:pPr>
            <a:r>
              <a:rPr lang="es-PE" sz="2200" b="1" kern="0" spc="0" dirty="0">
                <a:latin typeface="Arial" panose="020B0604020202020204" pitchFamily="34" charset="0"/>
                <a:cs typeface="Arial" panose="020B0604020202020204" pitchFamily="34" charset="0"/>
              </a:rPr>
              <a:t>EXPOSITOR</a:t>
            </a:r>
          </a:p>
          <a:p>
            <a:pPr marL="0" indent="0" algn="ctr">
              <a:lnSpc>
                <a:spcPct val="110000"/>
              </a:lnSpc>
              <a:spcBef>
                <a:spcPts val="0"/>
              </a:spcBef>
              <a:buNone/>
            </a:pPr>
            <a:r>
              <a:rPr lang="es-PE" sz="2200" b="1" kern="0" spc="0" dirty="0">
                <a:latin typeface="Arial" panose="020B0604020202020204" pitchFamily="34" charset="0"/>
                <a:cs typeface="Arial" panose="020B0604020202020204" pitchFamily="34" charset="0"/>
              </a:rPr>
              <a:t>ING. CIP GUILLERMO QUEQUEZANA QUINTANA</a:t>
            </a:r>
          </a:p>
        </p:txBody>
      </p:sp>
      <p:sp>
        <p:nvSpPr>
          <p:cNvPr id="10" name="Rectangle 2"/>
          <p:cNvSpPr txBox="1">
            <a:spLocks noChangeArrowheads="1"/>
          </p:cNvSpPr>
          <p:nvPr/>
        </p:nvSpPr>
        <p:spPr>
          <a:xfrm>
            <a:off x="179263" y="2708920"/>
            <a:ext cx="8785225" cy="1224136"/>
          </a:xfrm>
          <a:prstGeom prst="rect">
            <a:avLst/>
          </a:prstGeom>
          <a:noFill/>
        </p:spPr>
        <p:txBody>
          <a:bodyPr>
            <a:noAutofit/>
          </a:bodyPr>
          <a:lst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a:lstStyle>
          <a:p>
            <a:r>
              <a:rPr lang="es-PE" sz="3700" b="1" dirty="0">
                <a:ln w="19050">
                  <a:noFill/>
                </a:ln>
                <a:solidFill>
                  <a:srgbClr val="C00000"/>
                </a:solidFill>
                <a:latin typeface="Arial Black" pitchFamily="34" charset="0"/>
                <a:cs typeface="Arial" charset="0"/>
              </a:rPr>
              <a:t>SANEAMIENTO FÍSICO-LEGAL</a:t>
            </a:r>
          </a:p>
          <a:p>
            <a:r>
              <a:rPr lang="es-PE" sz="3700" b="1" dirty="0">
                <a:ln w="19050">
                  <a:noFill/>
                </a:ln>
                <a:solidFill>
                  <a:srgbClr val="C00000"/>
                </a:solidFill>
                <a:latin typeface="Arial Black" pitchFamily="34" charset="0"/>
                <a:cs typeface="Arial" charset="0"/>
              </a:rPr>
              <a:t>DE PREDIOS URBANOS. Parte 2</a:t>
            </a:r>
            <a:endParaRPr lang="es-PE" sz="3700" b="1" dirty="0">
              <a:solidFill>
                <a:srgbClr val="FFFF00"/>
              </a:solidFill>
              <a:latin typeface="Arial" charset="0"/>
              <a:cs typeface="Arial" charset="0"/>
            </a:endParaRPr>
          </a:p>
        </p:txBody>
      </p:sp>
      <p:sp>
        <p:nvSpPr>
          <p:cNvPr id="12" name="Rectángulo 11"/>
          <p:cNvSpPr/>
          <p:nvPr/>
        </p:nvSpPr>
        <p:spPr>
          <a:xfrm>
            <a:off x="85152" y="4077072"/>
            <a:ext cx="8964737" cy="523220"/>
          </a:xfrm>
          <a:prstGeom prst="rect">
            <a:avLst/>
          </a:prstGeom>
        </p:spPr>
        <p:txBody>
          <a:bodyPr wrap="square">
            <a:spAutoFit/>
          </a:bodyPr>
          <a:lstStyle/>
          <a:p>
            <a:pPr algn="ctr"/>
            <a:r>
              <a:rPr lang="es-PE" sz="2800" dirty="0">
                <a:latin typeface="Arial Black" pitchFamily="34" charset="0"/>
                <a:cs typeface="Arial" charset="0"/>
              </a:rPr>
              <a:t>Inscripción Registral</a:t>
            </a:r>
            <a:endParaRPr lang="es-PE" sz="2800" dirty="0"/>
          </a:p>
        </p:txBody>
      </p:sp>
    </p:spTree>
    <p:extLst>
      <p:ext uri="{BB962C8B-B14F-4D97-AF65-F5344CB8AC3E}">
        <p14:creationId xmlns:p14="http://schemas.microsoft.com/office/powerpoint/2010/main" val="2061600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358032" y="1144996"/>
            <a:ext cx="8534443" cy="3888432"/>
          </a:xfrm>
        </p:spPr>
        <p:txBody>
          <a:bodyPr/>
          <a:lstStyle/>
          <a:p>
            <a:pPr marL="0" indent="0">
              <a:spcBef>
                <a:spcPts val="0"/>
              </a:spcBef>
              <a:buClr>
                <a:schemeClr val="tx1"/>
              </a:buClr>
              <a:buNone/>
            </a:pPr>
            <a:r>
              <a:rPr lang="es-ES_tradnl" sz="2400" b="1" dirty="0">
                <a:solidFill>
                  <a:srgbClr val="336600"/>
                </a:solidFill>
              </a:rPr>
              <a:t>Artículo 3.- De la regularización</a:t>
            </a:r>
          </a:p>
          <a:p>
            <a:pPr marL="0" indent="0">
              <a:spcBef>
                <a:spcPts val="0"/>
              </a:spcBef>
              <a:buClr>
                <a:schemeClr val="tx1"/>
              </a:buClr>
              <a:buNone/>
            </a:pPr>
            <a:endParaRPr lang="es-ES_tradnl" sz="2400" b="1" dirty="0"/>
          </a:p>
          <a:p>
            <a:pPr marL="0" indent="0">
              <a:spcBef>
                <a:spcPts val="0"/>
              </a:spcBef>
              <a:buNone/>
            </a:pPr>
            <a:r>
              <a:rPr lang="es-PE" sz="2400" dirty="0"/>
              <a:t>Los propietarios de edificaciones ejecutadas hasta el 31 de diciembre de 2016, que hayan sido construidas sin licencia de construcción, conformidad de obra o que no cuenten con declaratoria de fábrica, independización y/o reglamento interno, de ser el caso, podrán sanear su situación de acuerdo al procedimiento establecido en la presente ley. </a:t>
            </a:r>
          </a:p>
          <a:p>
            <a:pPr marL="0" indent="0">
              <a:buNone/>
            </a:pPr>
            <a:endParaRPr lang="es-ES_tradnl" sz="2000" dirty="0"/>
          </a:p>
        </p:txBody>
      </p:sp>
      <p:sp>
        <p:nvSpPr>
          <p:cNvPr id="6" name="Rectángulo 5">
            <a:extLst>
              <a:ext uri="{FF2B5EF4-FFF2-40B4-BE49-F238E27FC236}">
                <a16:creationId xmlns:a16="http://schemas.microsoft.com/office/drawing/2014/main" id="{B34B977E-9F4D-4C8E-A3F0-7E62CDE9DD38}"/>
              </a:ext>
            </a:extLst>
          </p:cNvPr>
          <p:cNvSpPr/>
          <p:nvPr/>
        </p:nvSpPr>
        <p:spPr>
          <a:xfrm>
            <a:off x="369887" y="282714"/>
            <a:ext cx="4015622" cy="523220"/>
          </a:xfrm>
          <a:prstGeom prst="rect">
            <a:avLst/>
          </a:prstGeom>
        </p:spPr>
        <p:txBody>
          <a:bodyPr wrap="square">
            <a:spAutoFit/>
          </a:bodyPr>
          <a:lstStyle/>
          <a:p>
            <a:pPr marL="536575" indent="-536575"/>
            <a:r>
              <a:rPr lang="es-PE" sz="2800" b="1" dirty="0">
                <a:latin typeface="Arial" panose="020B0604020202020204" pitchFamily="34" charset="0"/>
                <a:cs typeface="Arial" panose="020B0604020202020204" pitchFamily="34" charset="0"/>
              </a:rPr>
              <a:t>A)  Ley 27157 </a:t>
            </a:r>
          </a:p>
        </p:txBody>
      </p:sp>
      <p:sp>
        <p:nvSpPr>
          <p:cNvPr id="9" name="Rectángulo 8">
            <a:extLst>
              <a:ext uri="{FF2B5EF4-FFF2-40B4-BE49-F238E27FC236}">
                <a16:creationId xmlns:a16="http://schemas.microsoft.com/office/drawing/2014/main" id="{4ADD76AE-E504-406B-AD6D-84F0F4EAC65E}"/>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5089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 calcmode="lin" valueType="num">
                                      <p:cBhvr additive="base">
                                        <p:cTn id="13"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24D637E-A699-48E2-8398-9CCAA101AD20}"/>
              </a:ext>
            </a:extLst>
          </p:cNvPr>
          <p:cNvSpPr/>
          <p:nvPr/>
        </p:nvSpPr>
        <p:spPr>
          <a:xfrm>
            <a:off x="392048" y="403543"/>
            <a:ext cx="5620112"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6.2 Subdivisión</a:t>
            </a:r>
          </a:p>
        </p:txBody>
      </p:sp>
      <p:sp>
        <p:nvSpPr>
          <p:cNvPr id="5" name="Rectangle 3">
            <a:extLst>
              <a:ext uri="{FF2B5EF4-FFF2-40B4-BE49-F238E27FC236}">
                <a16:creationId xmlns:a16="http://schemas.microsoft.com/office/drawing/2014/main" id="{91306037-ADE4-4C13-BA12-716419CC121D}"/>
              </a:ext>
            </a:extLst>
          </p:cNvPr>
          <p:cNvSpPr txBox="1">
            <a:spLocks noChangeArrowheads="1"/>
          </p:cNvSpPr>
          <p:nvPr/>
        </p:nvSpPr>
        <p:spPr bwMode="auto">
          <a:xfrm>
            <a:off x="467544" y="1165867"/>
            <a:ext cx="8359904" cy="528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3538" indent="-363538">
              <a:spcBef>
                <a:spcPts val="0"/>
              </a:spcBef>
            </a:pPr>
            <a:r>
              <a:rPr lang="es-PE" sz="2400" dirty="0">
                <a:latin typeface="Arial" charset="0"/>
                <a:cs typeface="Arial" charset="0"/>
              </a:rPr>
              <a:t>-	Los planos y códigos catastrales a que se </a:t>
            </a:r>
          </a:p>
          <a:p>
            <a:pPr marL="363538" indent="-363538">
              <a:spcBef>
                <a:spcPts val="0"/>
              </a:spcBef>
            </a:pPr>
            <a:r>
              <a:rPr lang="es-PE" sz="2400" dirty="0">
                <a:latin typeface="Arial" charset="0"/>
                <a:cs typeface="Arial" charset="0"/>
              </a:rPr>
              <a:t>	refiere el D. S. N.º 002-89-JUS o la constancia negativa de 	catastro.</a:t>
            </a:r>
          </a:p>
          <a:p>
            <a:pPr marL="363538" indent="-363538">
              <a:spcBef>
                <a:spcPts val="0"/>
              </a:spcBef>
            </a:pPr>
            <a:r>
              <a:rPr lang="es-PE" sz="2400" dirty="0">
                <a:latin typeface="Arial" charset="0"/>
                <a:cs typeface="Arial" charset="0"/>
              </a:rPr>
              <a:t>-	Documento privado con firmas certificadas en el que conste el consentimiento de los propietarios que no han intervenido en el trámite de subdivisión.</a:t>
            </a:r>
          </a:p>
          <a:p>
            <a:pPr marL="363538" indent="-363538">
              <a:spcBef>
                <a:spcPts val="0"/>
              </a:spcBef>
            </a:pPr>
            <a:r>
              <a:rPr lang="es-PE" sz="2400" dirty="0">
                <a:latin typeface="Arial" charset="0"/>
                <a:cs typeface="Arial" charset="0"/>
              </a:rPr>
              <a:t>-	No se requiere de los requisitos anteriores cuando la subdivisión se solicita dentro del trámite de regularización de edificación establecido en la Ley 27157, en concordancia con el art. 4 de la Ley 27333.</a:t>
            </a:r>
          </a:p>
          <a:p>
            <a:pPr marL="363538" indent="-363538">
              <a:spcBef>
                <a:spcPts val="0"/>
              </a:spcBef>
            </a:pPr>
            <a:r>
              <a:rPr lang="es-PE" sz="2400" dirty="0">
                <a:latin typeface="Arial" charset="0"/>
                <a:cs typeface="Arial" charset="0"/>
              </a:rPr>
              <a:t>-	En este caso se debe presentar memoria descriptiva suscrita por los propietarios y verificador responsable.</a:t>
            </a:r>
          </a:p>
          <a:p>
            <a:pPr marL="363538" indent="-363538">
              <a:spcBef>
                <a:spcPts val="0"/>
              </a:spcBef>
            </a:pPr>
            <a:r>
              <a:rPr lang="es-PE" sz="2400" dirty="0">
                <a:latin typeface="Arial" charset="0"/>
                <a:cs typeface="Arial" charset="0"/>
              </a:rPr>
              <a:t>-	Solicitud registral indicando claramente la ficha original y las que deben generarse.</a:t>
            </a:r>
          </a:p>
          <a:p>
            <a:endParaRPr lang="es-ES" sz="2200" dirty="0">
              <a:latin typeface="Arial" charset="0"/>
              <a:cs typeface="Arial" charset="0"/>
            </a:endParaRPr>
          </a:p>
        </p:txBody>
      </p:sp>
    </p:spTree>
    <p:extLst>
      <p:ext uri="{BB962C8B-B14F-4D97-AF65-F5344CB8AC3E}">
        <p14:creationId xmlns:p14="http://schemas.microsoft.com/office/powerpoint/2010/main" val="6372721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049DF67-99A2-4A81-9931-E70735DB05C3}"/>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63576" y="2060848"/>
            <a:ext cx="8784976" cy="2952000"/>
          </a:xfrm>
        </p:spPr>
        <p:txBody>
          <a:bodyPr anchor="ctr" anchorCtr="0"/>
          <a:lstStyle/>
          <a:p>
            <a:pPr algn="ctr"/>
            <a:r>
              <a:rPr lang="es-ES" sz="4400" b="1" dirty="0">
                <a:solidFill>
                  <a:srgbClr val="C00000"/>
                </a:solidFill>
                <a:latin typeface="Arial Black" pitchFamily="34" charset="0"/>
                <a:cs typeface="Arial" charset="0"/>
              </a:rPr>
              <a:t>7. </a:t>
            </a:r>
            <a:r>
              <a:rPr lang="es-ES_tradnl" sz="4400" b="1" dirty="0">
                <a:ln w="19050">
                  <a:noFill/>
                </a:ln>
                <a:solidFill>
                  <a:srgbClr val="C00000"/>
                </a:solidFill>
                <a:latin typeface="Arial Black" pitchFamily="34" charset="0"/>
                <a:cs typeface="Arial" charset="0"/>
              </a:rPr>
              <a:t>DIVISIÓN </a:t>
            </a:r>
            <a:br>
              <a:rPr lang="es-ES_tradnl" sz="4400" b="1" dirty="0">
                <a:ln w="19050">
                  <a:noFill/>
                </a:ln>
                <a:solidFill>
                  <a:srgbClr val="C00000"/>
                </a:solidFill>
                <a:latin typeface="Arial Black" pitchFamily="34" charset="0"/>
                <a:cs typeface="Arial" charset="0"/>
              </a:rPr>
            </a:br>
            <a:r>
              <a:rPr lang="es-ES_tradnl" sz="4400" b="1" dirty="0">
                <a:ln w="19050">
                  <a:noFill/>
                </a:ln>
                <a:solidFill>
                  <a:srgbClr val="C00000"/>
                </a:solidFill>
                <a:latin typeface="Arial Black" pitchFamily="34" charset="0"/>
                <a:cs typeface="Arial" charset="0"/>
              </a:rPr>
              <a:t>Y PARTICIÓN </a:t>
            </a:r>
            <a:endParaRPr lang="es-ES" sz="4400" b="1" dirty="0">
              <a:solidFill>
                <a:srgbClr val="C00000"/>
              </a:solidFill>
              <a:latin typeface="Arial Black" pitchFamily="34" charset="0"/>
              <a:cs typeface="Arial" charset="0"/>
            </a:endParaRPr>
          </a:p>
        </p:txBody>
      </p:sp>
    </p:spTree>
    <p:extLst>
      <p:ext uri="{BB962C8B-B14F-4D97-AF65-F5344CB8AC3E}">
        <p14:creationId xmlns:p14="http://schemas.microsoft.com/office/powerpoint/2010/main" val="42135042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type="subTitle" idx="4294967295"/>
          </p:nvPr>
        </p:nvSpPr>
        <p:spPr>
          <a:xfrm>
            <a:off x="9612560" y="620688"/>
            <a:ext cx="8410422" cy="6045266"/>
          </a:xfrm>
        </p:spPr>
        <p:txBody>
          <a:bodyPr/>
          <a:lstStyle/>
          <a:p>
            <a:pPr marL="719138" indent="-719138">
              <a:spcBef>
                <a:spcPts val="0"/>
              </a:spcBef>
              <a:buFontTx/>
              <a:buNone/>
            </a:pPr>
            <a:r>
              <a:rPr lang="es-ES_tradnl" sz="2400" b="1" dirty="0">
                <a:solidFill>
                  <a:srgbClr val="C00000"/>
                </a:solidFill>
                <a:latin typeface="Arial Black" panose="020B0A04020102020204" pitchFamily="34" charset="0"/>
                <a:cs typeface="Arial" pitchFamily="34" charset="0"/>
              </a:rPr>
              <a:t>7.1	Definiciones</a:t>
            </a:r>
          </a:p>
          <a:p>
            <a:pPr marL="0" indent="0">
              <a:spcBef>
                <a:spcPts val="0"/>
              </a:spcBef>
              <a:buFontTx/>
              <a:buNone/>
            </a:pPr>
            <a:r>
              <a:rPr lang="es-ES_tradnl" sz="1000" b="1" dirty="0">
                <a:latin typeface="Arial" pitchFamily="34" charset="0"/>
                <a:cs typeface="Arial" pitchFamily="34" charset="0"/>
              </a:rPr>
              <a:t>     </a:t>
            </a:r>
            <a:endParaRPr lang="es-ES_tradnl" sz="1000" dirty="0">
              <a:latin typeface="Arial" pitchFamily="34" charset="0"/>
              <a:cs typeface="Arial" pitchFamily="34" charset="0"/>
            </a:endParaRPr>
          </a:p>
          <a:p>
            <a:pPr>
              <a:spcBef>
                <a:spcPts val="0"/>
              </a:spcBef>
            </a:pPr>
            <a:r>
              <a:rPr lang="es-ES_tradnl" sz="2000" b="1" dirty="0">
                <a:solidFill>
                  <a:srgbClr val="0000FF"/>
                </a:solidFill>
                <a:latin typeface="Arial" pitchFamily="34" charset="0"/>
                <a:cs typeface="Arial" pitchFamily="34" charset="0"/>
              </a:rPr>
              <a:t>División: </a:t>
            </a:r>
            <a:r>
              <a:rPr lang="es-ES_tradnl" sz="2000" dirty="0">
                <a:latin typeface="Arial" pitchFamily="34" charset="0"/>
                <a:cs typeface="Arial" pitchFamily="34" charset="0"/>
              </a:rPr>
              <a:t>Acuerdo o Mandato Judicial a fin de que a las partes se les adjudica el dominio o propiedad de cada sección.</a:t>
            </a:r>
          </a:p>
          <a:p>
            <a:pPr>
              <a:spcBef>
                <a:spcPts val="0"/>
              </a:spcBef>
            </a:pPr>
            <a:endParaRPr lang="es-ES_tradnl" sz="1000" dirty="0">
              <a:latin typeface="Arial" pitchFamily="34" charset="0"/>
              <a:cs typeface="Arial" pitchFamily="34" charset="0"/>
            </a:endParaRPr>
          </a:p>
          <a:p>
            <a:pPr>
              <a:spcBef>
                <a:spcPts val="0"/>
              </a:spcBef>
            </a:pPr>
            <a:r>
              <a:rPr lang="es-ES_tradnl" sz="2000" b="1" dirty="0">
                <a:solidFill>
                  <a:srgbClr val="0000FF"/>
                </a:solidFill>
                <a:latin typeface="Arial" pitchFamily="34" charset="0"/>
                <a:cs typeface="Arial" pitchFamily="34" charset="0"/>
              </a:rPr>
              <a:t>Partición: </a:t>
            </a:r>
            <a:r>
              <a:rPr lang="es-ES_tradnl" sz="2000" dirty="0">
                <a:latin typeface="Arial" pitchFamily="34" charset="0"/>
                <a:cs typeface="Arial" pitchFamily="34" charset="0"/>
              </a:rPr>
              <a:t>Permuta que efectúan los copropietarios, cediendo cada uno el derecho que tiene sobre los bienes que se adjudican, a cambio de derechos que se ceden en los que se le adjudican.</a:t>
            </a:r>
          </a:p>
          <a:p>
            <a:pPr marL="0" indent="0">
              <a:spcBef>
                <a:spcPts val="0"/>
              </a:spcBef>
              <a:buFontTx/>
              <a:buNone/>
            </a:pPr>
            <a:endParaRPr lang="es-ES_tradnl" sz="2000" dirty="0">
              <a:latin typeface="Arial" pitchFamily="34" charset="0"/>
              <a:cs typeface="Arial" pitchFamily="34" charset="0"/>
            </a:endParaRPr>
          </a:p>
          <a:p>
            <a:pPr marL="719138" indent="-719138">
              <a:spcBef>
                <a:spcPts val="0"/>
              </a:spcBef>
              <a:buFontTx/>
              <a:buNone/>
            </a:pPr>
            <a:r>
              <a:rPr lang="es-ES_tradnl" sz="2400" b="1" dirty="0">
                <a:solidFill>
                  <a:srgbClr val="C00000"/>
                </a:solidFill>
                <a:latin typeface="Arial Black" panose="020B0A04020102020204" pitchFamily="34" charset="0"/>
                <a:cs typeface="Arial" pitchFamily="34" charset="0"/>
              </a:rPr>
              <a:t>7.2	Casos y Aplicaciones</a:t>
            </a:r>
          </a:p>
          <a:p>
            <a:pPr marL="0" indent="0">
              <a:spcBef>
                <a:spcPts val="0"/>
              </a:spcBef>
              <a:buFontTx/>
              <a:buNone/>
            </a:pPr>
            <a:endParaRPr lang="es-ES_tradnl" sz="1000" b="1" dirty="0">
              <a:latin typeface="Arial" pitchFamily="34" charset="0"/>
              <a:cs typeface="Arial" pitchFamily="34" charset="0"/>
            </a:endParaRPr>
          </a:p>
          <a:p>
            <a:pPr marL="0" indent="0">
              <a:spcBef>
                <a:spcPts val="0"/>
              </a:spcBef>
              <a:buFontTx/>
              <a:buNone/>
            </a:pPr>
            <a:r>
              <a:rPr lang="es-ES_tradnl" sz="2000" dirty="0">
                <a:latin typeface="Arial" pitchFamily="34" charset="0"/>
                <a:cs typeface="Arial" pitchFamily="34" charset="0"/>
              </a:rPr>
              <a:t>Estos procesos generan una condición especial de propiedad, que se denomina </a:t>
            </a:r>
            <a:r>
              <a:rPr lang="es-ES_tradnl" sz="2000" b="1" dirty="0">
                <a:latin typeface="Arial" pitchFamily="34" charset="0"/>
                <a:cs typeface="Arial" pitchFamily="34" charset="0"/>
              </a:rPr>
              <a:t>COPROPIEDAD</a:t>
            </a:r>
            <a:r>
              <a:rPr lang="es-ES_tradnl" sz="2000" dirty="0">
                <a:latin typeface="Arial" pitchFamily="34" charset="0"/>
                <a:cs typeface="Arial" pitchFamily="34" charset="0"/>
              </a:rPr>
              <a:t>, que están representados generalmente por los siguientes casos</a:t>
            </a:r>
            <a:r>
              <a:rPr lang="es-ES_tradnl" sz="2000" b="1" dirty="0">
                <a:latin typeface="Arial" pitchFamily="34" charset="0"/>
                <a:cs typeface="Arial" pitchFamily="34" charset="0"/>
              </a:rPr>
              <a:t>:</a:t>
            </a:r>
          </a:p>
          <a:p>
            <a:pPr marL="0" indent="0">
              <a:spcBef>
                <a:spcPts val="0"/>
              </a:spcBef>
              <a:buFontTx/>
              <a:buNone/>
            </a:pPr>
            <a:endParaRPr lang="es-ES_tradnl" sz="1000" b="1" dirty="0">
              <a:latin typeface="Arial" pitchFamily="34" charset="0"/>
              <a:cs typeface="Arial" pitchFamily="34" charset="0"/>
            </a:endParaRPr>
          </a:p>
          <a:p>
            <a:pPr marL="261938" indent="-261938">
              <a:spcBef>
                <a:spcPts val="0"/>
              </a:spcBef>
              <a:buFontTx/>
              <a:buChar char="-"/>
            </a:pPr>
            <a:r>
              <a:rPr lang="es-ES_tradnl" sz="2000" dirty="0">
                <a:latin typeface="Arial" pitchFamily="34" charset="0"/>
                <a:cs typeface="Arial" pitchFamily="34" charset="0"/>
              </a:rPr>
              <a:t>Herencias casos de sucesiones</a:t>
            </a:r>
          </a:p>
          <a:p>
            <a:pPr marL="261938" indent="-261938">
              <a:spcBef>
                <a:spcPts val="0"/>
              </a:spcBef>
              <a:buFontTx/>
              <a:buChar char="-"/>
            </a:pPr>
            <a:r>
              <a:rPr lang="es-ES_tradnl" sz="2000" dirty="0">
                <a:latin typeface="Arial" pitchFamily="34" charset="0"/>
                <a:cs typeface="Arial" pitchFamily="34" charset="0"/>
              </a:rPr>
              <a:t>Edificaciones en quintas</a:t>
            </a:r>
          </a:p>
          <a:p>
            <a:pPr marL="261938" indent="-261938">
              <a:spcBef>
                <a:spcPts val="0"/>
              </a:spcBef>
              <a:buFontTx/>
              <a:buChar char="-"/>
            </a:pPr>
            <a:r>
              <a:rPr lang="es-ES_tradnl" sz="2000" dirty="0">
                <a:latin typeface="Arial" pitchFamily="34" charset="0"/>
                <a:cs typeface="Arial" pitchFamily="34" charset="0"/>
              </a:rPr>
              <a:t>Tiendas </a:t>
            </a:r>
          </a:p>
          <a:p>
            <a:pPr marL="261938" indent="-261938">
              <a:spcBef>
                <a:spcPts val="0"/>
              </a:spcBef>
              <a:buFontTx/>
              <a:buChar char="-"/>
            </a:pPr>
            <a:r>
              <a:rPr lang="es-ES_tradnl" sz="2000" dirty="0">
                <a:latin typeface="Arial" pitchFamily="34" charset="0"/>
                <a:cs typeface="Arial" pitchFamily="34" charset="0"/>
              </a:rPr>
              <a:t>Galerías Comerciales</a:t>
            </a:r>
          </a:p>
          <a:p>
            <a:pPr marL="261938" indent="-261938">
              <a:spcBef>
                <a:spcPts val="0"/>
              </a:spcBef>
              <a:buFontTx/>
              <a:buChar char="-"/>
            </a:pPr>
            <a:r>
              <a:rPr lang="es-ES_tradnl" sz="2000" dirty="0">
                <a:latin typeface="Arial" pitchFamily="34" charset="0"/>
                <a:cs typeface="Arial" pitchFamily="34" charset="0"/>
              </a:rPr>
              <a:t>Mercados</a:t>
            </a:r>
          </a:p>
          <a:p>
            <a:pPr marL="261938" indent="-261938">
              <a:spcBef>
                <a:spcPts val="0"/>
              </a:spcBef>
              <a:buFontTx/>
              <a:buChar char="-"/>
            </a:pPr>
            <a:r>
              <a:rPr lang="es-ES_tradnl" sz="2000" dirty="0">
                <a:latin typeface="Arial" pitchFamily="34" charset="0"/>
                <a:cs typeface="Arial" pitchFamily="34" charset="0"/>
              </a:rPr>
              <a:t>Edificios (si así lo deciden sus propietarios)</a:t>
            </a:r>
          </a:p>
          <a:p>
            <a:pPr marL="0" indent="0" algn="ctr">
              <a:buFontTx/>
              <a:buNone/>
            </a:pPr>
            <a:endParaRPr lang="es-ES" sz="2000" dirty="0">
              <a:latin typeface="Arial" pitchFamily="34" charset="0"/>
              <a:cs typeface="Arial" pitchFamily="34" charset="0"/>
            </a:endParaRPr>
          </a:p>
        </p:txBody>
      </p:sp>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marL="363538" indent="-354013">
              <a:spcBef>
                <a:spcPts val="0"/>
              </a:spcBef>
            </a:pPr>
            <a:r>
              <a:rPr lang="es-PE" sz="2400" b="1" dirty="0"/>
              <a:t>-	División: </a:t>
            </a:r>
            <a:r>
              <a:rPr lang="es-PE" sz="2400" dirty="0"/>
              <a:t>Acuerdo o Mandato Judicial a fin de que a las partes se les adjudica el dominio o propiedad de cada sección.</a:t>
            </a:r>
          </a:p>
          <a:p>
            <a:pPr marL="363538" indent="-354013">
              <a:spcBef>
                <a:spcPts val="0"/>
              </a:spcBef>
            </a:pPr>
            <a:endParaRPr lang="es-PE" sz="2400" b="1" dirty="0"/>
          </a:p>
          <a:p>
            <a:pPr marL="363538" indent="-354013">
              <a:spcBef>
                <a:spcPts val="0"/>
              </a:spcBef>
            </a:pPr>
            <a:r>
              <a:rPr lang="es-PE" sz="2400" b="1" dirty="0"/>
              <a:t>-	Partición: </a:t>
            </a:r>
            <a:r>
              <a:rPr lang="es-PE" sz="2400" dirty="0"/>
              <a:t>Permuta que efectúan los copropietarios, cediendo cada uno el derecho que tiene sobre los bienes que se adjudican, a cambio de derechos que se ceden en los que se le adjudican.</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4828024"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7.1 Definiciones</a:t>
            </a:r>
          </a:p>
        </p:txBody>
      </p:sp>
    </p:spTree>
    <p:extLst>
      <p:ext uri="{BB962C8B-B14F-4D97-AF65-F5344CB8AC3E}">
        <p14:creationId xmlns:p14="http://schemas.microsoft.com/office/powerpoint/2010/main" val="15603402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indent="9525">
              <a:spcBef>
                <a:spcPts val="0"/>
              </a:spcBef>
            </a:pPr>
            <a:r>
              <a:rPr lang="es-PE" sz="2400" dirty="0"/>
              <a:t>Estos procesos generan una condición especial de propiedad, que se denomina </a:t>
            </a:r>
            <a:r>
              <a:rPr lang="es-PE" sz="2400" b="1" dirty="0"/>
              <a:t>COPROPIEDAD</a:t>
            </a:r>
            <a:r>
              <a:rPr lang="es-PE" sz="2400" dirty="0"/>
              <a:t>, que están representados generalmente por los siguientes casos:</a:t>
            </a:r>
          </a:p>
          <a:p>
            <a:pPr marL="363538" indent="-354013">
              <a:spcBef>
                <a:spcPts val="0"/>
              </a:spcBef>
            </a:pPr>
            <a:endParaRPr lang="es-PE" sz="2400" dirty="0"/>
          </a:p>
          <a:p>
            <a:pPr marL="363538" indent="-354013">
              <a:spcBef>
                <a:spcPts val="0"/>
              </a:spcBef>
              <a:buFontTx/>
              <a:buChar char="-"/>
            </a:pPr>
            <a:r>
              <a:rPr lang="es-PE" sz="2400" dirty="0"/>
              <a:t>Herencias casos de sucesiones</a:t>
            </a:r>
          </a:p>
          <a:p>
            <a:pPr marL="363538" indent="-354013">
              <a:spcBef>
                <a:spcPts val="0"/>
              </a:spcBef>
              <a:buFontTx/>
              <a:buChar char="-"/>
            </a:pPr>
            <a:endParaRPr lang="es-PE" sz="1050" dirty="0"/>
          </a:p>
          <a:p>
            <a:pPr marL="363538" indent="-354013">
              <a:spcBef>
                <a:spcPts val="0"/>
              </a:spcBef>
              <a:buFontTx/>
              <a:buChar char="-"/>
            </a:pPr>
            <a:r>
              <a:rPr lang="es-PE" sz="2400" dirty="0"/>
              <a:t>Edificaciones en quintas</a:t>
            </a:r>
          </a:p>
          <a:p>
            <a:pPr marL="363538" indent="-354013">
              <a:spcBef>
                <a:spcPts val="0"/>
              </a:spcBef>
              <a:buFontTx/>
              <a:buChar char="-"/>
            </a:pPr>
            <a:endParaRPr lang="es-PE" sz="1050" dirty="0"/>
          </a:p>
          <a:p>
            <a:pPr marL="363538" indent="-354013">
              <a:spcBef>
                <a:spcPts val="0"/>
              </a:spcBef>
              <a:buFontTx/>
              <a:buChar char="-"/>
            </a:pPr>
            <a:r>
              <a:rPr lang="es-PE" sz="2400" dirty="0"/>
              <a:t>Tiendas </a:t>
            </a:r>
          </a:p>
          <a:p>
            <a:pPr marL="363538" indent="-354013">
              <a:spcBef>
                <a:spcPts val="0"/>
              </a:spcBef>
              <a:buFontTx/>
              <a:buChar char="-"/>
            </a:pPr>
            <a:endParaRPr lang="es-PE" sz="1050" dirty="0"/>
          </a:p>
          <a:p>
            <a:pPr marL="363538" indent="-354013">
              <a:spcBef>
                <a:spcPts val="0"/>
              </a:spcBef>
              <a:buFontTx/>
              <a:buChar char="-"/>
            </a:pPr>
            <a:r>
              <a:rPr lang="es-PE" sz="2400" dirty="0"/>
              <a:t>Galerías Comerciales</a:t>
            </a:r>
          </a:p>
          <a:p>
            <a:pPr marL="363538" indent="-354013">
              <a:spcBef>
                <a:spcPts val="0"/>
              </a:spcBef>
              <a:buFontTx/>
              <a:buChar char="-"/>
            </a:pPr>
            <a:endParaRPr lang="es-PE" sz="1050" dirty="0"/>
          </a:p>
          <a:p>
            <a:pPr marL="363538" indent="-354013">
              <a:spcBef>
                <a:spcPts val="0"/>
              </a:spcBef>
              <a:buFontTx/>
              <a:buChar char="-"/>
            </a:pPr>
            <a:r>
              <a:rPr lang="es-PE" sz="2400" dirty="0"/>
              <a:t>Mercados</a:t>
            </a:r>
          </a:p>
          <a:p>
            <a:pPr marL="363538" indent="-354013">
              <a:spcBef>
                <a:spcPts val="0"/>
              </a:spcBef>
              <a:buFontTx/>
              <a:buChar char="-"/>
            </a:pPr>
            <a:endParaRPr lang="es-PE" sz="1050" dirty="0"/>
          </a:p>
          <a:p>
            <a:pPr marL="363538" indent="-354013">
              <a:spcBef>
                <a:spcPts val="0"/>
              </a:spcBef>
            </a:pPr>
            <a:r>
              <a:rPr lang="es-PE" sz="2400" dirty="0"/>
              <a:t>-	Edificios (si así lo deciden sus propietarios)</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7.2 Casos y Aplicaciones</a:t>
            </a:r>
          </a:p>
        </p:txBody>
      </p:sp>
    </p:spTree>
    <p:extLst>
      <p:ext uri="{BB962C8B-B14F-4D97-AF65-F5344CB8AC3E}">
        <p14:creationId xmlns:p14="http://schemas.microsoft.com/office/powerpoint/2010/main" val="41899406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indent="9525">
              <a:spcBef>
                <a:spcPts val="0"/>
              </a:spcBef>
            </a:pPr>
            <a:r>
              <a:rPr lang="es-PE" sz="2400" dirty="0"/>
              <a:t>El concepto que tenga el ingeniero o arquitecto sobre cada una de las definiciones que se exponen es fundamental, por cuanto le dará el lineamiento para una buena independización como la inscripción de la división y partición.</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7.3 Criterio Profesional</a:t>
            </a:r>
          </a:p>
        </p:txBody>
      </p:sp>
    </p:spTree>
    <p:extLst>
      <p:ext uri="{BB962C8B-B14F-4D97-AF65-F5344CB8AC3E}">
        <p14:creationId xmlns:p14="http://schemas.microsoft.com/office/powerpoint/2010/main" val="31271699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marL="457200" indent="-457200">
              <a:spcBef>
                <a:spcPts val="0"/>
              </a:spcBef>
              <a:buFont typeface="+mj-lt"/>
              <a:buAutoNum type="alphaLcPeriod"/>
            </a:pPr>
            <a:r>
              <a:rPr lang="es-PE" sz="2400" dirty="0"/>
              <a:t>Diseño de la división en base a la independización</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Concepto de subdivisión</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Concepto de independización</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las secciones exclusivas</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Compatibilidad con la fábrica</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las bienes comunes</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los áreas comunes</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las áreas de ocupación</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las áreas techadas</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Determinación de las áreas libres</a:t>
            </a:r>
          </a:p>
          <a:p>
            <a:pPr marL="457200" indent="-457200">
              <a:spcBef>
                <a:spcPts val="0"/>
              </a:spcBef>
              <a:buFont typeface="+mj-lt"/>
              <a:buAutoNum type="alphaLcPeriod"/>
            </a:pPr>
            <a:endParaRPr lang="es-PE" sz="1000" dirty="0"/>
          </a:p>
          <a:p>
            <a:pPr marL="457200" indent="-457200">
              <a:spcBef>
                <a:spcPts val="0"/>
              </a:spcBef>
              <a:buFont typeface="+mj-lt"/>
              <a:buAutoNum type="alphaLcPeriod"/>
            </a:pPr>
            <a:r>
              <a:rPr lang="es-PE" sz="2400" dirty="0"/>
              <a:t>Compatibilidad con las áreas de la fábrica</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7.4 Aspectos Técnicos</a:t>
            </a:r>
          </a:p>
        </p:txBody>
      </p:sp>
    </p:spTree>
    <p:extLst>
      <p:ext uri="{BB962C8B-B14F-4D97-AF65-F5344CB8AC3E}">
        <p14:creationId xmlns:p14="http://schemas.microsoft.com/office/powerpoint/2010/main" val="34988994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marL="363538" indent="-363538">
              <a:spcBef>
                <a:spcPts val="0"/>
              </a:spcBef>
              <a:buFont typeface="+mj-lt"/>
              <a:buAutoNum type="alphaLcPeriod"/>
            </a:pPr>
            <a:r>
              <a:rPr lang="es-PE" sz="2400" dirty="0"/>
              <a:t>Código de Procedimientos Civiles</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Reglamento de Inscripción de Predios</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Reglamento Nacional de Edificaciones</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Reglamento Nacional de Tasaciones del Perú</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Ley 27157</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Decreto Supremo 035-2006-VIVIENDA</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Ley 27333</a:t>
            </a:r>
          </a:p>
          <a:p>
            <a:pPr marL="363538" indent="-363538">
              <a:spcBef>
                <a:spcPts val="0"/>
              </a:spcBef>
              <a:buFont typeface="+mj-lt"/>
              <a:buAutoNum type="alphaLcPeriod"/>
            </a:pPr>
            <a:endParaRPr lang="es-PE" sz="1050" dirty="0"/>
          </a:p>
          <a:p>
            <a:pPr marL="363538" indent="-363538">
              <a:spcBef>
                <a:spcPts val="0"/>
              </a:spcBef>
              <a:buFont typeface="+mj-lt"/>
              <a:buAutoNum type="alphaLcPeriod"/>
            </a:pPr>
            <a:r>
              <a:rPr lang="es-PE" sz="2400" dirty="0"/>
              <a:t>Ley de Municipalidades</a:t>
            </a:r>
            <a:endParaRPr lang="es-ES_tradnl" sz="24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7.5 Aspectos Normativos</a:t>
            </a:r>
          </a:p>
        </p:txBody>
      </p:sp>
    </p:spTree>
    <p:extLst>
      <p:ext uri="{BB962C8B-B14F-4D97-AF65-F5344CB8AC3E}">
        <p14:creationId xmlns:p14="http://schemas.microsoft.com/office/powerpoint/2010/main" val="22574901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E3EAD62E-FB94-480C-A864-E90D114BCBCA}"/>
              </a:ext>
            </a:extLst>
          </p:cNvPr>
          <p:cNvSpPr>
            <a:spLocks noGrp="1"/>
          </p:cNvSpPr>
          <p:nvPr>
            <p:ph sz="quarter" idx="1"/>
          </p:nvPr>
        </p:nvSpPr>
        <p:spPr>
          <a:xfrm>
            <a:off x="460568" y="1017240"/>
            <a:ext cx="8287896" cy="5580112"/>
          </a:xfrm>
        </p:spPr>
        <p:txBody>
          <a:bodyPr/>
          <a:lstStyle/>
          <a:p>
            <a:pPr marL="363538" indent="-363538">
              <a:spcBef>
                <a:spcPts val="0"/>
              </a:spcBef>
              <a:buFontTx/>
              <a:buChar char="-"/>
            </a:pPr>
            <a:r>
              <a:rPr lang="es-PE" sz="2400" dirty="0"/>
              <a:t>Constatar la inscripción de toda la edificación.</a:t>
            </a:r>
          </a:p>
          <a:p>
            <a:pPr marL="363538" indent="-363538">
              <a:spcBef>
                <a:spcPts val="0"/>
              </a:spcBef>
              <a:buFontTx/>
              <a:buChar char="-"/>
            </a:pPr>
            <a:endParaRPr lang="es-PE" sz="2400" dirty="0"/>
          </a:p>
          <a:p>
            <a:pPr marL="363538" indent="-363538">
              <a:spcBef>
                <a:spcPts val="0"/>
              </a:spcBef>
              <a:buFontTx/>
              <a:buChar char="-"/>
            </a:pPr>
            <a:r>
              <a:rPr lang="es-PE" sz="2400" dirty="0"/>
              <a:t>Establecer el seccionamiento que permita generar unidades inmobiliarias </a:t>
            </a:r>
            <a:r>
              <a:rPr lang="es-PE" sz="2400" dirty="0" err="1"/>
              <a:t>independizables</a:t>
            </a:r>
            <a:r>
              <a:rPr lang="es-PE" sz="2400" dirty="0"/>
              <a:t>.</a:t>
            </a:r>
          </a:p>
          <a:p>
            <a:pPr marL="363538" indent="-363538">
              <a:spcBef>
                <a:spcPts val="0"/>
              </a:spcBef>
              <a:buFontTx/>
              <a:buChar char="-"/>
            </a:pPr>
            <a:endParaRPr lang="es-PE" sz="2400" dirty="0"/>
          </a:p>
          <a:p>
            <a:pPr marL="363538" indent="-363538">
              <a:spcBef>
                <a:spcPts val="0"/>
              </a:spcBef>
              <a:buFontTx/>
              <a:buChar char="-"/>
            </a:pPr>
            <a:r>
              <a:rPr lang="es-PE" sz="2400" dirty="0"/>
              <a:t>Desarrollar la modificación de la edificación para su regularización.</a:t>
            </a:r>
          </a:p>
          <a:p>
            <a:pPr marL="363538" indent="-363538">
              <a:spcBef>
                <a:spcPts val="0"/>
              </a:spcBef>
              <a:buFontTx/>
              <a:buChar char="-"/>
            </a:pPr>
            <a:endParaRPr lang="es-PE" sz="2400" dirty="0"/>
          </a:p>
          <a:p>
            <a:pPr marL="363538" indent="-363538">
              <a:spcBef>
                <a:spcPts val="0"/>
              </a:spcBef>
            </a:pPr>
            <a:r>
              <a:rPr lang="es-PE" sz="2400" dirty="0"/>
              <a:t>-	Desarrollar el proyecto de independización, considerando las secciones necesarias o indispensables para la división.</a:t>
            </a:r>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6AC693ED-2F44-4DDC-8C89-FC6E37CA297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7.6 Procedimiento</a:t>
            </a:r>
          </a:p>
        </p:txBody>
      </p:sp>
    </p:spTree>
    <p:extLst>
      <p:ext uri="{BB962C8B-B14F-4D97-AF65-F5344CB8AC3E}">
        <p14:creationId xmlns:p14="http://schemas.microsoft.com/office/powerpoint/2010/main" val="12496394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79AD397-79DA-4397-AE9B-27D92A1C4FD7}"/>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85088" y="2064342"/>
            <a:ext cx="8784976" cy="2948506"/>
          </a:xfrm>
        </p:spPr>
        <p:txBody>
          <a:bodyPr anchor="ctr" anchorCtr="0"/>
          <a:lstStyle/>
          <a:p>
            <a:pPr marL="0" indent="0" algn="ctr">
              <a:buNone/>
            </a:pPr>
            <a:r>
              <a:rPr lang="es-ES" sz="4400" b="1" dirty="0">
                <a:solidFill>
                  <a:srgbClr val="C00000"/>
                </a:solidFill>
                <a:latin typeface="Arial Black" pitchFamily="34" charset="0"/>
                <a:cs typeface="Arial" charset="0"/>
              </a:rPr>
              <a:t>8. ANTICIPO </a:t>
            </a:r>
            <a:br>
              <a:rPr lang="es-ES" sz="4400" b="1" dirty="0">
                <a:solidFill>
                  <a:srgbClr val="C00000"/>
                </a:solidFill>
                <a:latin typeface="Arial Black" pitchFamily="34" charset="0"/>
                <a:cs typeface="Arial" charset="0"/>
              </a:rPr>
            </a:br>
            <a:r>
              <a:rPr lang="es-ES" sz="4400" b="1" dirty="0">
                <a:solidFill>
                  <a:srgbClr val="C00000"/>
                </a:solidFill>
                <a:latin typeface="Arial Black" pitchFamily="34" charset="0"/>
                <a:cs typeface="Arial" charset="0"/>
              </a:rPr>
              <a:t>DE LEGITIMA</a:t>
            </a:r>
          </a:p>
        </p:txBody>
      </p:sp>
    </p:spTree>
    <p:extLst>
      <p:ext uri="{BB962C8B-B14F-4D97-AF65-F5344CB8AC3E}">
        <p14:creationId xmlns:p14="http://schemas.microsoft.com/office/powerpoint/2010/main" val="11577902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2 Marcador de contenido">
            <a:extLst>
              <a:ext uri="{FF2B5EF4-FFF2-40B4-BE49-F238E27FC236}">
                <a16:creationId xmlns:a16="http://schemas.microsoft.com/office/drawing/2014/main" id="{EC1F7F3C-ED21-4FE7-8B2D-4364982FB84D}"/>
              </a:ext>
            </a:extLst>
          </p:cNvPr>
          <p:cNvSpPr txBox="1">
            <a:spLocks/>
          </p:cNvSpPr>
          <p:nvPr/>
        </p:nvSpPr>
        <p:spPr bwMode="auto">
          <a:xfrm>
            <a:off x="460568" y="1017240"/>
            <a:ext cx="8287896" cy="55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PE" sz="2400" dirty="0"/>
              <a:t>Conocida normalmente como HERENCIA EN VIDA, está sujeta a lo establecido en los articulados del Código Civil.</a:t>
            </a:r>
          </a:p>
          <a:p>
            <a:pPr marL="0" indent="0">
              <a:spcBef>
                <a:spcPts val="0"/>
              </a:spcBef>
              <a:buNone/>
            </a:pPr>
            <a:endParaRPr lang="es-PE" sz="2400" dirty="0">
              <a:solidFill>
                <a:srgbClr val="0000FF"/>
              </a:solidFill>
            </a:endParaRPr>
          </a:p>
          <a:p>
            <a:pPr marL="0" indent="0">
              <a:spcBef>
                <a:spcPts val="0"/>
              </a:spcBef>
              <a:buNone/>
            </a:pPr>
            <a:r>
              <a:rPr lang="es-PE" sz="2400" b="1" dirty="0">
                <a:solidFill>
                  <a:srgbClr val="0000FF"/>
                </a:solidFill>
              </a:rPr>
              <a:t>Dispositivos Normativos</a:t>
            </a:r>
          </a:p>
          <a:p>
            <a:pPr marL="0" indent="0">
              <a:spcBef>
                <a:spcPts val="0"/>
              </a:spcBef>
              <a:buNone/>
            </a:pPr>
            <a:endParaRPr lang="es-PE" sz="2400" dirty="0"/>
          </a:p>
          <a:p>
            <a:pPr marL="0" indent="0">
              <a:spcBef>
                <a:spcPts val="0"/>
              </a:spcBef>
              <a:buNone/>
            </a:pPr>
            <a:r>
              <a:rPr lang="es-PE" sz="2400" b="1" dirty="0"/>
              <a:t>Articulo 724 del Código Civil.- </a:t>
            </a:r>
            <a:r>
              <a:rPr lang="es-PE" sz="2400" dirty="0"/>
              <a:t>Son herederos forzosos los hijos y los demás descendientes, los padres y los demás ascendientes y el conyugue.</a:t>
            </a:r>
          </a:p>
          <a:p>
            <a:pPr marL="0" indent="0">
              <a:spcBef>
                <a:spcPts val="0"/>
              </a:spcBef>
              <a:buNone/>
            </a:pPr>
            <a:endParaRPr lang="es-PE" sz="2400" dirty="0"/>
          </a:p>
          <a:p>
            <a:pPr marL="0" indent="0">
              <a:spcBef>
                <a:spcPts val="0"/>
              </a:spcBef>
              <a:buNone/>
            </a:pPr>
            <a:r>
              <a:rPr lang="es-PE" sz="2400" b="1" dirty="0"/>
              <a:t>Articulo 725 del Código Civil.- </a:t>
            </a:r>
            <a:r>
              <a:rPr lang="es-PE" sz="2400" dirty="0"/>
              <a:t>El que tiene hijos u otros descendientes, o conyugue, puede disponer libremente hasta del tercio de sus bienes.</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5" name="Rectángulo 4">
            <a:extLst>
              <a:ext uri="{FF2B5EF4-FFF2-40B4-BE49-F238E27FC236}">
                <a16:creationId xmlns:a16="http://schemas.microsoft.com/office/drawing/2014/main" id="{A7765416-915A-4613-B3D8-87FC3651885B}"/>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Anticipo de Legitima</a:t>
            </a:r>
          </a:p>
        </p:txBody>
      </p:sp>
    </p:spTree>
    <p:extLst>
      <p:ext uri="{BB962C8B-B14F-4D97-AF65-F5344CB8AC3E}">
        <p14:creationId xmlns:p14="http://schemas.microsoft.com/office/powerpoint/2010/main" val="5549154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1" name="Rectangle 3"/>
          <p:cNvSpPr>
            <a:spLocks noGrp="1" noChangeArrowheads="1"/>
          </p:cNvSpPr>
          <p:nvPr>
            <p:ph sz="quarter" idx="1"/>
          </p:nvPr>
        </p:nvSpPr>
        <p:spPr>
          <a:xfrm>
            <a:off x="361260" y="1141996"/>
            <a:ext cx="8531220" cy="5544616"/>
          </a:xfrm>
        </p:spPr>
        <p:txBody>
          <a:bodyPr/>
          <a:lstStyle/>
          <a:p>
            <a:pPr marL="0" indent="0">
              <a:spcBef>
                <a:spcPts val="0"/>
              </a:spcBef>
              <a:buNone/>
            </a:pPr>
            <a:r>
              <a:rPr lang="es-ES_tradnl" sz="2400" b="1" dirty="0">
                <a:solidFill>
                  <a:srgbClr val="336600"/>
                </a:solidFill>
              </a:rPr>
              <a:t>Artículo 7.- De la inscripción cuando el terreno está registrado</a:t>
            </a:r>
          </a:p>
          <a:p>
            <a:pPr marL="0" indent="0">
              <a:spcBef>
                <a:spcPts val="0"/>
              </a:spcBef>
              <a:buNone/>
            </a:pPr>
            <a:endParaRPr lang="es-ES_tradnl" sz="1000" b="1" dirty="0"/>
          </a:p>
          <a:p>
            <a:pPr marL="0" indent="0">
              <a:spcBef>
                <a:spcPts val="0"/>
              </a:spcBef>
              <a:buNone/>
            </a:pPr>
            <a:r>
              <a:rPr lang="es-ES_tradnl" sz="2400" dirty="0"/>
              <a:t>Para la inscripción del derecho de propiedad de los departamentos se debe presentar el Formulario Registral acompañado del título de propiedad que puede ser escritura pública, minuta, adjudicación o cualquier otro documento público o privado de fecha cierta que lo pruebe. A falta de título de propiedad, o cuando el terreno está inscrito a nombre de personas diferentes al vendedor, el poseedor debe demostrar posesión continua, pacífica y pública como propietario durante 10 (diez) años. </a:t>
            </a:r>
          </a:p>
          <a:p>
            <a:pPr marL="0" indent="0" algn="just">
              <a:buNone/>
            </a:pPr>
            <a:endParaRPr lang="es-ES_tradnl" sz="2400" dirty="0"/>
          </a:p>
          <a:p>
            <a:pPr marL="0" indent="0" algn="just">
              <a:buNone/>
            </a:pPr>
            <a:endParaRPr lang="es-ES_tradnl" sz="2400" dirty="0"/>
          </a:p>
        </p:txBody>
      </p:sp>
      <p:sp>
        <p:nvSpPr>
          <p:cNvPr id="7" name="Rectángulo 6">
            <a:extLst>
              <a:ext uri="{FF2B5EF4-FFF2-40B4-BE49-F238E27FC236}">
                <a16:creationId xmlns:a16="http://schemas.microsoft.com/office/drawing/2014/main" id="{127E87AA-752B-4CB8-89AA-7C0C9AA7FAFA}"/>
              </a:ext>
            </a:extLst>
          </p:cNvPr>
          <p:cNvSpPr/>
          <p:nvPr/>
        </p:nvSpPr>
        <p:spPr>
          <a:xfrm>
            <a:off x="369887" y="282714"/>
            <a:ext cx="4015622" cy="523220"/>
          </a:xfrm>
          <a:prstGeom prst="rect">
            <a:avLst/>
          </a:prstGeom>
        </p:spPr>
        <p:txBody>
          <a:bodyPr wrap="square">
            <a:spAutoFit/>
          </a:bodyPr>
          <a:lstStyle/>
          <a:p>
            <a:pPr marL="536575" indent="-536575"/>
            <a:r>
              <a:rPr lang="es-PE" sz="2800" b="1" dirty="0">
                <a:latin typeface="Arial" panose="020B0604020202020204" pitchFamily="34" charset="0"/>
                <a:cs typeface="Arial" panose="020B0604020202020204" pitchFamily="34" charset="0"/>
              </a:rPr>
              <a:t>A)  Ley 27157 </a:t>
            </a:r>
          </a:p>
        </p:txBody>
      </p:sp>
      <p:sp>
        <p:nvSpPr>
          <p:cNvPr id="9" name="Rectángulo 8">
            <a:extLst>
              <a:ext uri="{FF2B5EF4-FFF2-40B4-BE49-F238E27FC236}">
                <a16:creationId xmlns:a16="http://schemas.microsoft.com/office/drawing/2014/main" id="{BFFF1B1D-6070-4006-8594-169250A0C0E2}"/>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407408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anim calcmode="lin" valueType="num">
                                      <p:cBhvr additive="base">
                                        <p:cTn id="13"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2 Marcador de contenido">
            <a:extLst>
              <a:ext uri="{FF2B5EF4-FFF2-40B4-BE49-F238E27FC236}">
                <a16:creationId xmlns:a16="http://schemas.microsoft.com/office/drawing/2014/main" id="{78AB3728-BE0D-4A61-8598-D44A68543CEF}"/>
              </a:ext>
            </a:extLst>
          </p:cNvPr>
          <p:cNvSpPr txBox="1">
            <a:spLocks/>
          </p:cNvSpPr>
          <p:nvPr/>
        </p:nvSpPr>
        <p:spPr bwMode="auto">
          <a:xfrm>
            <a:off x="460568" y="1017240"/>
            <a:ext cx="8287896" cy="55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PE" sz="2400" b="1" dirty="0"/>
              <a:t>Articulo 726 del Código Civil.- </a:t>
            </a:r>
            <a:r>
              <a:rPr lang="es-PE" sz="2400" dirty="0"/>
              <a:t>El que tiene solo padres u otros ascendientes, puede disponer libremente hasta la mitad de sus bienes.</a:t>
            </a:r>
          </a:p>
          <a:p>
            <a:pPr marL="0" indent="0">
              <a:spcBef>
                <a:spcPts val="0"/>
              </a:spcBef>
              <a:buNone/>
            </a:pPr>
            <a:endParaRPr lang="es-PE" sz="2400" dirty="0"/>
          </a:p>
          <a:p>
            <a:pPr marL="0" indent="0">
              <a:spcBef>
                <a:spcPts val="0"/>
              </a:spcBef>
              <a:buNone/>
            </a:pPr>
            <a:r>
              <a:rPr lang="es-PE" sz="2400" b="1" dirty="0"/>
              <a:t>Articulo 729 del Código Civil.- </a:t>
            </a:r>
            <a:r>
              <a:rPr lang="es-PE" sz="2400" dirty="0"/>
              <a:t>La legítima de los cada uno de los herederos forzosos es una cuota igual a la que le corresponde en la sucesión intestada, cuyas disposiciones rigen así mismo su concurrencia, participación o exclusión.</a:t>
            </a:r>
          </a:p>
          <a:p>
            <a:pPr marL="0" indent="0">
              <a:spcBef>
                <a:spcPts val="0"/>
              </a:spcBef>
              <a:buNone/>
            </a:pPr>
            <a:endParaRPr lang="es-PE" sz="2400" dirty="0"/>
          </a:p>
          <a:p>
            <a:pPr marL="0" indent="0">
              <a:spcBef>
                <a:spcPts val="0"/>
              </a:spcBef>
              <a:buNone/>
            </a:pPr>
            <a:r>
              <a:rPr lang="es-PE" sz="2400" b="1" dirty="0"/>
              <a:t>Articulo 730 del Código Civil.- </a:t>
            </a:r>
            <a:r>
              <a:rPr lang="es-PE" sz="2400" dirty="0"/>
              <a:t>La legítima del conyugue es independiente del derecho que le corresponde por concepto de gananciales, proveniente de la liquidación de la sociedad de bienes del matrimonio.</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5" name="Rectángulo 4">
            <a:extLst>
              <a:ext uri="{FF2B5EF4-FFF2-40B4-BE49-F238E27FC236}">
                <a16:creationId xmlns:a16="http://schemas.microsoft.com/office/drawing/2014/main" id="{4CDAB7F0-1EE5-4DBB-B809-A8628E0423DD}"/>
              </a:ext>
            </a:extLst>
          </p:cNvPr>
          <p:cNvSpPr/>
          <p:nvPr/>
        </p:nvSpPr>
        <p:spPr>
          <a:xfrm>
            <a:off x="392048" y="403543"/>
            <a:ext cx="6772240"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Anticipo de Legitima</a:t>
            </a:r>
          </a:p>
        </p:txBody>
      </p:sp>
    </p:spTree>
    <p:extLst>
      <p:ext uri="{BB962C8B-B14F-4D97-AF65-F5344CB8AC3E}">
        <p14:creationId xmlns:p14="http://schemas.microsoft.com/office/powerpoint/2010/main" val="3998524429"/>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534B91D-6488-4B16-9297-9F6D7156ECB1}"/>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86433" y="2060848"/>
            <a:ext cx="8784976" cy="2952000"/>
          </a:xfrm>
        </p:spPr>
        <p:txBody>
          <a:bodyPr anchor="ctr" anchorCtr="0"/>
          <a:lstStyle/>
          <a:p>
            <a:pPr marL="0" indent="0" algn="ctr">
              <a:buNone/>
            </a:pPr>
            <a:r>
              <a:rPr lang="es-ES" sz="4400" b="1" dirty="0">
                <a:solidFill>
                  <a:srgbClr val="C00000"/>
                </a:solidFill>
                <a:latin typeface="Arial Black" pitchFamily="34" charset="0"/>
                <a:cs typeface="Arial" charset="0"/>
              </a:rPr>
              <a:t>9. SERVIDUMBRE</a:t>
            </a:r>
          </a:p>
        </p:txBody>
      </p:sp>
    </p:spTree>
    <p:extLst>
      <p:ext uri="{BB962C8B-B14F-4D97-AF65-F5344CB8AC3E}">
        <p14:creationId xmlns:p14="http://schemas.microsoft.com/office/powerpoint/2010/main" val="14761180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2 Marcador de contenido">
            <a:extLst>
              <a:ext uri="{FF2B5EF4-FFF2-40B4-BE49-F238E27FC236}">
                <a16:creationId xmlns:a16="http://schemas.microsoft.com/office/drawing/2014/main" id="{E70EBCB9-8A60-40E5-AC4C-07A783FEA093}"/>
              </a:ext>
            </a:extLst>
          </p:cNvPr>
          <p:cNvSpPr txBox="1">
            <a:spLocks/>
          </p:cNvSpPr>
          <p:nvPr/>
        </p:nvSpPr>
        <p:spPr bwMode="auto">
          <a:xfrm>
            <a:off x="460568" y="1017240"/>
            <a:ext cx="8424936" cy="55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PE" sz="2200" b="1" dirty="0"/>
              <a:t>Art. 3.2.26 (RNT) </a:t>
            </a:r>
            <a:r>
              <a:rPr lang="es-PE" sz="2200" dirty="0"/>
              <a:t>Es un derecho real que limita el dominio del predio denominado «predio sirviente» y que está constituido en favor de las necesidades de otro predio denominado «predio dominante». </a:t>
            </a:r>
          </a:p>
          <a:p>
            <a:pPr marL="0" indent="0">
              <a:spcBef>
                <a:spcPts val="0"/>
              </a:spcBef>
              <a:buNone/>
            </a:pPr>
            <a:r>
              <a:rPr lang="es-PE" sz="2200" dirty="0"/>
              <a:t>La servidumbre puede ser a nivel del subsuelo, suelo o sobresuelo.</a:t>
            </a:r>
          </a:p>
          <a:p>
            <a:pPr marL="0" indent="0">
              <a:spcBef>
                <a:spcPts val="0"/>
              </a:spcBef>
              <a:buNone/>
            </a:pPr>
            <a:endParaRPr lang="es-PE" sz="2200" dirty="0"/>
          </a:p>
          <a:p>
            <a:pPr marL="0" indent="0">
              <a:spcBef>
                <a:spcPts val="0"/>
              </a:spcBef>
              <a:buNone/>
            </a:pPr>
            <a:r>
              <a:rPr lang="es-PE" sz="2200" b="1" dirty="0"/>
              <a:t>Art. 1035 (CC) </a:t>
            </a:r>
            <a:r>
              <a:rPr lang="es-PE" sz="2200" dirty="0"/>
              <a:t>La Ley o el propietario de un predio puede imponerle gravámenes en beneficio de otro que den derecho al dueño del predio dominante para practicar ciertos actos de uso del predio sirviente o para impedir al dueño de este el ejercicio de algunos de sus derechos.</a:t>
            </a:r>
          </a:p>
          <a:p>
            <a:pPr marL="0" indent="0">
              <a:spcBef>
                <a:spcPts val="0"/>
              </a:spcBef>
              <a:buNone/>
            </a:pPr>
            <a:endParaRPr lang="es-PE" sz="2200" dirty="0"/>
          </a:p>
          <a:p>
            <a:pPr marL="0" indent="0">
              <a:spcBef>
                <a:spcPts val="0"/>
              </a:spcBef>
              <a:buNone/>
            </a:pPr>
            <a:r>
              <a:rPr lang="es-PE" sz="2200" b="1" dirty="0"/>
              <a:t>Art. 1036 (CC) </a:t>
            </a:r>
            <a:r>
              <a:rPr lang="es-PE" sz="2200" dirty="0"/>
              <a:t>Las servidumbres son inseparables de ambos predios. Solo pueden trasmitirse con ellos y subsisten cualquiera sea su propietario.</a:t>
            </a:r>
            <a:endParaRPr lang="es-ES" dirty="0"/>
          </a:p>
          <a:p>
            <a:pPr marL="352425" indent="-352425" algn="ctr">
              <a:buFontTx/>
              <a:buNone/>
            </a:pPr>
            <a:endParaRPr lang="es-ES" sz="2600" b="1" dirty="0"/>
          </a:p>
        </p:txBody>
      </p:sp>
      <p:sp>
        <p:nvSpPr>
          <p:cNvPr id="6" name="Rectángulo 5">
            <a:extLst>
              <a:ext uri="{FF2B5EF4-FFF2-40B4-BE49-F238E27FC236}">
                <a16:creationId xmlns:a16="http://schemas.microsoft.com/office/drawing/2014/main" id="{8AE0F290-0C30-4E17-9C4E-F071DAAFFCA1}"/>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9.1 Aspectos Normativos</a:t>
            </a:r>
          </a:p>
        </p:txBody>
      </p:sp>
    </p:spTree>
    <p:extLst>
      <p:ext uri="{BB962C8B-B14F-4D97-AF65-F5344CB8AC3E}">
        <p14:creationId xmlns:p14="http://schemas.microsoft.com/office/powerpoint/2010/main" val="42806374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2 Marcador de contenido">
            <a:extLst>
              <a:ext uri="{FF2B5EF4-FFF2-40B4-BE49-F238E27FC236}">
                <a16:creationId xmlns:a16="http://schemas.microsoft.com/office/drawing/2014/main" id="{E70EBCB9-8A60-40E5-AC4C-07A783FEA093}"/>
              </a:ext>
            </a:extLst>
          </p:cNvPr>
          <p:cNvSpPr txBox="1">
            <a:spLocks/>
          </p:cNvSpPr>
          <p:nvPr/>
        </p:nvSpPr>
        <p:spPr bwMode="auto">
          <a:xfrm>
            <a:off x="460568" y="1017240"/>
            <a:ext cx="8424936" cy="55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PE" sz="2200" b="1" dirty="0"/>
              <a:t>Art. 1037 (CC) </a:t>
            </a:r>
            <a:r>
              <a:rPr lang="es-PE" sz="2200" dirty="0"/>
              <a:t>Las servidumbre son perpetuas salvo disposición legal o pacto en contrario.</a:t>
            </a:r>
          </a:p>
          <a:p>
            <a:pPr marL="0" indent="0">
              <a:spcBef>
                <a:spcPts val="0"/>
              </a:spcBef>
              <a:buNone/>
            </a:pPr>
            <a:endParaRPr lang="es-PE" sz="2200" dirty="0"/>
          </a:p>
          <a:p>
            <a:pPr marL="0" indent="0">
              <a:spcBef>
                <a:spcPts val="0"/>
              </a:spcBef>
              <a:buNone/>
            </a:pPr>
            <a:r>
              <a:rPr lang="es-PE" sz="2200" b="1" dirty="0"/>
              <a:t>Art. 1039 (CC) </a:t>
            </a:r>
            <a:r>
              <a:rPr lang="es-PE" sz="2200" dirty="0"/>
              <a:t>Si el predio dominante se divide, la </a:t>
            </a:r>
          </a:p>
          <a:p>
            <a:pPr marL="0" indent="0">
              <a:spcBef>
                <a:spcPts val="0"/>
              </a:spcBef>
              <a:buNone/>
            </a:pPr>
            <a:r>
              <a:rPr lang="es-PE" sz="2200" dirty="0"/>
              <a:t>servidumbre subsiste en favor de los adjudicatarios que la necesitan, pero sin exceder el gravamen del predio sirviente.</a:t>
            </a:r>
          </a:p>
          <a:p>
            <a:pPr marL="0" indent="0">
              <a:spcBef>
                <a:spcPts val="0"/>
              </a:spcBef>
              <a:buNone/>
            </a:pPr>
            <a:endParaRPr lang="es-PE" sz="2200" dirty="0"/>
          </a:p>
          <a:p>
            <a:pPr marL="0" indent="0">
              <a:spcBef>
                <a:spcPts val="0"/>
              </a:spcBef>
              <a:buNone/>
            </a:pPr>
            <a:r>
              <a:rPr lang="es-PE" sz="2200" b="1" dirty="0"/>
              <a:t>Art. 10405 (CC) </a:t>
            </a:r>
            <a:r>
              <a:rPr lang="es-PE" sz="2200" dirty="0"/>
              <a:t>Solo las servidumbres aparentes pueden adquirirse por prescripción mediante la posesión continua durante 5 años con justo título y buena fe o durante 10 años sin estos requisitos.</a:t>
            </a:r>
          </a:p>
          <a:p>
            <a:pPr marL="0" indent="0">
              <a:spcBef>
                <a:spcPts val="0"/>
              </a:spcBef>
              <a:buNone/>
            </a:pPr>
            <a:endParaRPr lang="es-PE" sz="2200" dirty="0"/>
          </a:p>
          <a:p>
            <a:pPr marL="0" indent="0">
              <a:spcBef>
                <a:spcPts val="0"/>
              </a:spcBef>
              <a:buNone/>
            </a:pPr>
            <a:r>
              <a:rPr lang="es-PE" sz="2200" b="1" dirty="0"/>
              <a:t>Art. 1050 (CC) </a:t>
            </a:r>
            <a:r>
              <a:rPr lang="es-PE" sz="2200" dirty="0"/>
              <a:t>Las servidumbres se extinguen en todos los casos por el no uso durante 5 años. </a:t>
            </a:r>
          </a:p>
          <a:p>
            <a:pPr marL="0" indent="0">
              <a:buNone/>
            </a:pPr>
            <a:endParaRPr lang="es-ES" dirty="0"/>
          </a:p>
          <a:p>
            <a:pPr marL="352425" indent="-352425"/>
            <a:endParaRPr lang="es-ES" dirty="0"/>
          </a:p>
          <a:p>
            <a:pPr marL="352425" indent="-352425" algn="ctr">
              <a:buFontTx/>
              <a:buNone/>
            </a:pPr>
            <a:endParaRPr lang="es-ES" sz="2600" b="1" dirty="0"/>
          </a:p>
        </p:txBody>
      </p:sp>
      <p:sp>
        <p:nvSpPr>
          <p:cNvPr id="6" name="Rectángulo 5">
            <a:extLst>
              <a:ext uri="{FF2B5EF4-FFF2-40B4-BE49-F238E27FC236}">
                <a16:creationId xmlns:a16="http://schemas.microsoft.com/office/drawing/2014/main" id="{8AE0F290-0C30-4E17-9C4E-F071DAAFFCA1}"/>
              </a:ext>
            </a:extLst>
          </p:cNvPr>
          <p:cNvSpPr/>
          <p:nvPr/>
        </p:nvSpPr>
        <p:spPr>
          <a:xfrm>
            <a:off x="392048" y="403543"/>
            <a:ext cx="6772240"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9.1 Aspectos Normativos</a:t>
            </a:r>
          </a:p>
        </p:txBody>
      </p:sp>
    </p:spTree>
    <p:extLst>
      <p:ext uri="{BB962C8B-B14F-4D97-AF65-F5344CB8AC3E}">
        <p14:creationId xmlns:p14="http://schemas.microsoft.com/office/powerpoint/2010/main" val="28052816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2 Marcador de contenido">
            <a:extLst>
              <a:ext uri="{FF2B5EF4-FFF2-40B4-BE49-F238E27FC236}">
                <a16:creationId xmlns:a16="http://schemas.microsoft.com/office/drawing/2014/main" id="{E70EBCB9-8A60-40E5-AC4C-07A783FEA093}"/>
              </a:ext>
            </a:extLst>
          </p:cNvPr>
          <p:cNvSpPr txBox="1">
            <a:spLocks/>
          </p:cNvSpPr>
          <p:nvPr/>
        </p:nvSpPr>
        <p:spPr bwMode="auto">
          <a:xfrm>
            <a:off x="460568" y="1017240"/>
            <a:ext cx="8424936" cy="55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PE" sz="2200" b="1" dirty="0"/>
              <a:t>Art. 1051 (CC) </a:t>
            </a:r>
            <a:r>
              <a:rPr lang="es-PE" sz="2200" dirty="0"/>
              <a:t>La servidumbre legal de paso se establece en beneficio de los predios que no tengan salida a los caminos públicos.</a:t>
            </a:r>
          </a:p>
          <a:p>
            <a:pPr marL="0" indent="0">
              <a:spcBef>
                <a:spcPts val="0"/>
              </a:spcBef>
              <a:buNone/>
            </a:pPr>
            <a:r>
              <a:rPr lang="es-PE" sz="2200" dirty="0"/>
              <a:t>Esta servidumbre cesa cuando el propietario del predio dominante adquiere otro que le dé salida o cuando se abre un camino que dé acceso de inmediato a dicho predio.</a:t>
            </a:r>
          </a:p>
          <a:p>
            <a:pPr marL="0" indent="0">
              <a:spcBef>
                <a:spcPts val="0"/>
              </a:spcBef>
              <a:buNone/>
            </a:pPr>
            <a:endParaRPr lang="es-PE" sz="2200" dirty="0"/>
          </a:p>
          <a:p>
            <a:pPr marL="0" indent="0">
              <a:spcBef>
                <a:spcPts val="0"/>
              </a:spcBef>
              <a:buNone/>
            </a:pPr>
            <a:r>
              <a:rPr lang="es-PE" sz="2200" b="1" dirty="0"/>
              <a:t>Art. 1052 (CC) </a:t>
            </a:r>
            <a:r>
              <a:rPr lang="es-PE" sz="2200" dirty="0"/>
              <a:t>La servidumbre del Art. 1051 es onerosa. Al valorizársela, deberán tenerse también en cuenta los daños y perjuicios que resultaren al propietario del predio sirviente.</a:t>
            </a:r>
          </a:p>
          <a:p>
            <a:pPr marL="0" indent="0">
              <a:spcBef>
                <a:spcPts val="0"/>
              </a:spcBef>
              <a:buNone/>
            </a:pPr>
            <a:endParaRPr lang="es-PE" sz="2200" dirty="0"/>
          </a:p>
          <a:p>
            <a:pPr marL="0" indent="0">
              <a:spcBef>
                <a:spcPts val="0"/>
              </a:spcBef>
              <a:buNone/>
            </a:pPr>
            <a:endParaRPr lang="es-PE" sz="2200" dirty="0"/>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6" name="Rectángulo 5">
            <a:extLst>
              <a:ext uri="{FF2B5EF4-FFF2-40B4-BE49-F238E27FC236}">
                <a16:creationId xmlns:a16="http://schemas.microsoft.com/office/drawing/2014/main" id="{8AE0F290-0C30-4E17-9C4E-F071DAAFFCA1}"/>
              </a:ext>
            </a:extLst>
          </p:cNvPr>
          <p:cNvSpPr/>
          <p:nvPr/>
        </p:nvSpPr>
        <p:spPr>
          <a:xfrm>
            <a:off x="392048" y="403543"/>
            <a:ext cx="6772240"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9.1 Aspectos Normativos</a:t>
            </a:r>
          </a:p>
        </p:txBody>
      </p:sp>
    </p:spTree>
    <p:extLst>
      <p:ext uri="{BB962C8B-B14F-4D97-AF65-F5344CB8AC3E}">
        <p14:creationId xmlns:p14="http://schemas.microsoft.com/office/powerpoint/2010/main" val="383852877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183BEFA5-7E3E-4D67-B622-2483685B0CA4}"/>
              </a:ext>
            </a:extLst>
          </p:cNvPr>
          <p:cNvSpPr txBox="1">
            <a:spLocks noChangeArrowheads="1"/>
          </p:cNvSpPr>
          <p:nvPr/>
        </p:nvSpPr>
        <p:spPr bwMode="auto">
          <a:xfrm>
            <a:off x="395536" y="951700"/>
            <a:ext cx="8424936"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 typeface="Wingdings 2" pitchFamily="18" charset="2"/>
              <a:buNone/>
            </a:pPr>
            <a:r>
              <a:rPr lang="es-PE" sz="2100" dirty="0"/>
              <a:t>En el Ejemplo siguiente se explicarán las definiciones indicadas</a:t>
            </a:r>
          </a:p>
          <a:p>
            <a:pPr marL="0" indent="0">
              <a:spcBef>
                <a:spcPts val="0"/>
              </a:spcBef>
              <a:buFont typeface="Wingdings 2" pitchFamily="18" charset="2"/>
              <a:buNone/>
            </a:pPr>
            <a:endParaRPr lang="es-PE" sz="2100" dirty="0"/>
          </a:p>
          <a:p>
            <a:pPr marL="0" indent="0">
              <a:spcBef>
                <a:spcPts val="0"/>
              </a:spcBef>
              <a:buFont typeface="Wingdings 2" pitchFamily="18" charset="2"/>
              <a:buNone/>
            </a:pPr>
            <a:r>
              <a:rPr lang="es-PE" sz="2100" dirty="0"/>
              <a:t>De acuerdo a las normas registrales señalan que para poder independizar una unidad inmobiliaria es necesario que tenga un ingreso directo de un área publica y/o común</a:t>
            </a:r>
          </a:p>
          <a:p>
            <a:pPr marL="0" indent="0">
              <a:spcBef>
                <a:spcPts val="0"/>
              </a:spcBef>
              <a:buFont typeface="Wingdings 2" pitchFamily="18" charset="2"/>
              <a:buNone/>
            </a:pPr>
            <a:endParaRPr lang="es-PE" sz="2100" dirty="0"/>
          </a:p>
          <a:p>
            <a:pPr marL="0" indent="0">
              <a:spcBef>
                <a:spcPts val="0"/>
              </a:spcBef>
              <a:buFont typeface="Wingdings 2" pitchFamily="18" charset="2"/>
              <a:buNone/>
            </a:pPr>
            <a:r>
              <a:rPr lang="es-PE" sz="2100" dirty="0"/>
              <a:t>Esto obliga, en algunos casos, que se tenga que ingresar a una unidad inmobiliaria a través de otra unidad inmobiliaria. Esta circunstancia genera la servidumbre.</a:t>
            </a:r>
          </a:p>
          <a:p>
            <a:pPr marL="0" indent="0">
              <a:spcBef>
                <a:spcPts val="0"/>
              </a:spcBef>
              <a:buFont typeface="Wingdings 2" pitchFamily="18" charset="2"/>
              <a:buNone/>
            </a:pPr>
            <a:endParaRPr lang="es-PE" sz="2100" dirty="0"/>
          </a:p>
          <a:p>
            <a:pPr marL="0" indent="0">
              <a:spcBef>
                <a:spcPts val="0"/>
              </a:spcBef>
              <a:buFont typeface="Wingdings 2" pitchFamily="18" charset="2"/>
              <a:buNone/>
            </a:pPr>
            <a:r>
              <a:rPr lang="es-PE" sz="2100" dirty="0"/>
              <a:t>En estos casos, desde el punto de vista técnico se debe diseñar las dimensiones y áreas indispensables (mínimas de acuerdo al Reglamento Nacional de Edificaciones) para conseguir este objetivo.</a:t>
            </a:r>
          </a:p>
          <a:p>
            <a:pPr marL="0" indent="0">
              <a:spcBef>
                <a:spcPts val="0"/>
              </a:spcBef>
              <a:buFont typeface="Wingdings 2" pitchFamily="18" charset="2"/>
              <a:buNone/>
            </a:pPr>
            <a:endParaRPr lang="es-PE" sz="2100" dirty="0"/>
          </a:p>
          <a:p>
            <a:pPr marL="0" indent="0">
              <a:spcBef>
                <a:spcPts val="0"/>
              </a:spcBef>
              <a:buFont typeface="Wingdings 2" pitchFamily="18" charset="2"/>
              <a:buNone/>
            </a:pPr>
            <a:r>
              <a:rPr lang="es-PE" sz="2100" dirty="0"/>
              <a:t>No debe dejarse de tener en cuenta que la servidumbre tiene condición onerosa.</a:t>
            </a:r>
          </a:p>
        </p:txBody>
      </p:sp>
      <p:sp>
        <p:nvSpPr>
          <p:cNvPr id="5" name="Rectángulo 4">
            <a:extLst>
              <a:ext uri="{FF2B5EF4-FFF2-40B4-BE49-F238E27FC236}">
                <a16:creationId xmlns:a16="http://schemas.microsoft.com/office/drawing/2014/main" id="{7E2616A3-ED89-4518-957B-551FEAE1347C}"/>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9.2 Caso Práctico</a:t>
            </a:r>
          </a:p>
        </p:txBody>
      </p:sp>
    </p:spTree>
    <p:extLst>
      <p:ext uri="{BB962C8B-B14F-4D97-AF65-F5344CB8AC3E}">
        <p14:creationId xmlns:p14="http://schemas.microsoft.com/office/powerpoint/2010/main" val="400368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left)">
                                      <p:cBhvr>
                                        <p:cTn id="2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print">
            <a:extLst>
              <a:ext uri="{28A0092B-C50C-407E-A947-70E740481C1C}">
                <a14:useLocalDpi xmlns:a14="http://schemas.microsoft.com/office/drawing/2010/main" val="0"/>
              </a:ext>
            </a:extLst>
          </a:blip>
          <a:srcRect l="2439" t="7132"/>
          <a:stretch/>
        </p:blipFill>
        <p:spPr>
          <a:xfrm rot="5400000">
            <a:off x="1423033" y="-260967"/>
            <a:ext cx="5902830" cy="7957823"/>
          </a:xfrm>
          <a:prstGeom prst="rect">
            <a:avLst/>
          </a:prstGeom>
        </p:spPr>
      </p:pic>
      <p:cxnSp>
        <p:nvCxnSpPr>
          <p:cNvPr id="5" name="Conector recto 4"/>
          <p:cNvCxnSpPr>
            <a:cxnSpLocks/>
          </p:cNvCxnSpPr>
          <p:nvPr/>
        </p:nvCxnSpPr>
        <p:spPr>
          <a:xfrm>
            <a:off x="2275364" y="3338325"/>
            <a:ext cx="0" cy="2770211"/>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 name="Conector recto 5"/>
          <p:cNvCxnSpPr>
            <a:cxnSpLocks/>
          </p:cNvCxnSpPr>
          <p:nvPr/>
        </p:nvCxnSpPr>
        <p:spPr>
          <a:xfrm>
            <a:off x="6205324" y="1052736"/>
            <a:ext cx="0" cy="50558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Conector recto 6"/>
          <p:cNvCxnSpPr>
            <a:cxnSpLocks/>
          </p:cNvCxnSpPr>
          <p:nvPr/>
        </p:nvCxnSpPr>
        <p:spPr>
          <a:xfrm>
            <a:off x="992952" y="3338325"/>
            <a:ext cx="2498928"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a:xfrm>
            <a:off x="5148064" y="3102868"/>
            <a:ext cx="0" cy="16942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a:cxnSpLocks/>
          </p:cNvCxnSpPr>
          <p:nvPr/>
        </p:nvCxnSpPr>
        <p:spPr>
          <a:xfrm>
            <a:off x="4572000" y="4797152"/>
            <a:ext cx="5760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a:xfrm>
            <a:off x="4621148" y="3102868"/>
            <a:ext cx="0" cy="17079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a:xfrm>
            <a:off x="4621148" y="3102868"/>
            <a:ext cx="5269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a:cxnSpLocks/>
          </p:cNvCxnSpPr>
          <p:nvPr/>
        </p:nvCxnSpPr>
        <p:spPr>
          <a:xfrm>
            <a:off x="7452320" y="1052736"/>
            <a:ext cx="0" cy="50558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a:cxnSpLocks/>
          </p:cNvCxnSpPr>
          <p:nvPr/>
        </p:nvCxnSpPr>
        <p:spPr>
          <a:xfrm>
            <a:off x="4974528" y="1052736"/>
            <a:ext cx="248026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a:cxnSpLocks/>
          </p:cNvCxnSpPr>
          <p:nvPr/>
        </p:nvCxnSpPr>
        <p:spPr>
          <a:xfrm>
            <a:off x="4974528" y="1052736"/>
            <a:ext cx="0" cy="2050132"/>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a:cxnSpLocks/>
          </p:cNvCxnSpPr>
          <p:nvPr/>
        </p:nvCxnSpPr>
        <p:spPr>
          <a:xfrm>
            <a:off x="1259632" y="6116156"/>
            <a:ext cx="6195156"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a:xfrm>
            <a:off x="3419872" y="4149080"/>
            <a:ext cx="120127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a:xfrm flipH="1">
            <a:off x="4629962" y="3102868"/>
            <a:ext cx="172104" cy="1290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a:cxnSpLocks/>
            <a:stCxn id="44" idx="0"/>
          </p:cNvCxnSpPr>
          <p:nvPr/>
        </p:nvCxnSpPr>
        <p:spPr>
          <a:xfrm>
            <a:off x="3563887" y="2877319"/>
            <a:ext cx="1" cy="42724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Arco 43"/>
          <p:cNvSpPr/>
          <p:nvPr/>
        </p:nvSpPr>
        <p:spPr>
          <a:xfrm>
            <a:off x="3203847" y="2877319"/>
            <a:ext cx="720080" cy="864096"/>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dirty="0"/>
          </a:p>
        </p:txBody>
      </p:sp>
      <p:cxnSp>
        <p:nvCxnSpPr>
          <p:cNvPr id="47" name="Conector recto 46"/>
          <p:cNvCxnSpPr>
            <a:cxnSpLocks/>
          </p:cNvCxnSpPr>
          <p:nvPr/>
        </p:nvCxnSpPr>
        <p:spPr>
          <a:xfrm flipH="1">
            <a:off x="4629962" y="3110489"/>
            <a:ext cx="254644" cy="19361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Conector recto 48"/>
          <p:cNvCxnSpPr>
            <a:cxnSpLocks/>
          </p:cNvCxnSpPr>
          <p:nvPr/>
        </p:nvCxnSpPr>
        <p:spPr>
          <a:xfrm flipH="1">
            <a:off x="4629962" y="3112420"/>
            <a:ext cx="351224" cy="2670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50"/>
          <p:cNvCxnSpPr>
            <a:cxnSpLocks/>
          </p:cNvCxnSpPr>
          <p:nvPr/>
        </p:nvCxnSpPr>
        <p:spPr>
          <a:xfrm flipH="1">
            <a:off x="4629962" y="3118243"/>
            <a:ext cx="446094" cy="33918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flipH="1">
            <a:off x="4629963" y="3361137"/>
            <a:ext cx="230069" cy="17493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cto 54"/>
          <p:cNvCxnSpPr>
            <a:cxnSpLocks/>
          </p:cNvCxnSpPr>
          <p:nvPr/>
        </p:nvCxnSpPr>
        <p:spPr>
          <a:xfrm flipH="1">
            <a:off x="4932040" y="3144010"/>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a:xfrm flipH="1">
            <a:off x="4627926" y="3472801"/>
            <a:ext cx="209848" cy="15955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4930002" y="3240300"/>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flipH="1">
            <a:off x="4627926" y="3554095"/>
            <a:ext cx="209848" cy="15955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Conector recto 61"/>
          <p:cNvCxnSpPr>
            <a:cxnSpLocks/>
          </p:cNvCxnSpPr>
          <p:nvPr/>
        </p:nvCxnSpPr>
        <p:spPr>
          <a:xfrm flipH="1">
            <a:off x="4930002" y="3321594"/>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Conector recto 62"/>
          <p:cNvCxnSpPr>
            <a:cxnSpLocks/>
          </p:cNvCxnSpPr>
          <p:nvPr/>
        </p:nvCxnSpPr>
        <p:spPr>
          <a:xfrm flipH="1">
            <a:off x="4627926" y="3637738"/>
            <a:ext cx="209848" cy="15955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a:xfrm flipH="1">
            <a:off x="4930002" y="3405237"/>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a:xfrm flipH="1">
            <a:off x="4627926" y="3830419"/>
            <a:ext cx="65231" cy="495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a:cxnSpLocks/>
          </p:cNvCxnSpPr>
          <p:nvPr/>
        </p:nvCxnSpPr>
        <p:spPr>
          <a:xfrm flipH="1">
            <a:off x="4930002" y="3487958"/>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Conector recto 66"/>
          <p:cNvCxnSpPr>
            <a:cxnSpLocks/>
          </p:cNvCxnSpPr>
          <p:nvPr/>
        </p:nvCxnSpPr>
        <p:spPr>
          <a:xfrm flipH="1">
            <a:off x="4767925" y="3725690"/>
            <a:ext cx="67382" cy="512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a:cxnSpLocks/>
          </p:cNvCxnSpPr>
          <p:nvPr/>
        </p:nvCxnSpPr>
        <p:spPr>
          <a:xfrm flipH="1">
            <a:off x="4628376" y="3901573"/>
            <a:ext cx="65231" cy="495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4930452" y="3559112"/>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a:cxnSpLocks/>
          </p:cNvCxnSpPr>
          <p:nvPr/>
        </p:nvCxnSpPr>
        <p:spPr>
          <a:xfrm flipH="1">
            <a:off x="4768375" y="3796844"/>
            <a:ext cx="67382" cy="512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a:xfrm flipH="1">
            <a:off x="4623730" y="3985767"/>
            <a:ext cx="65231" cy="495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a:xfrm flipH="1">
            <a:off x="4925806" y="3643306"/>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5" name="Conector recto 74"/>
          <p:cNvCxnSpPr>
            <a:cxnSpLocks/>
          </p:cNvCxnSpPr>
          <p:nvPr/>
        </p:nvCxnSpPr>
        <p:spPr>
          <a:xfrm flipH="1">
            <a:off x="4763729" y="3881038"/>
            <a:ext cx="67382" cy="512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a:cxnSpLocks/>
          </p:cNvCxnSpPr>
          <p:nvPr/>
        </p:nvCxnSpPr>
        <p:spPr>
          <a:xfrm flipH="1">
            <a:off x="4619534" y="4064030"/>
            <a:ext cx="65231" cy="495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7" name="Conector recto 76"/>
          <p:cNvCxnSpPr>
            <a:cxnSpLocks/>
          </p:cNvCxnSpPr>
          <p:nvPr/>
        </p:nvCxnSpPr>
        <p:spPr>
          <a:xfrm flipH="1">
            <a:off x="4921610" y="3721569"/>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flipH="1">
            <a:off x="4759533" y="3959301"/>
            <a:ext cx="67382" cy="512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a:cxnSpLocks/>
          </p:cNvCxnSpPr>
          <p:nvPr/>
        </p:nvCxnSpPr>
        <p:spPr>
          <a:xfrm flipH="1">
            <a:off x="4628376" y="4151361"/>
            <a:ext cx="65231" cy="495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0" name="Conector recto 79"/>
          <p:cNvCxnSpPr>
            <a:cxnSpLocks/>
          </p:cNvCxnSpPr>
          <p:nvPr/>
        </p:nvCxnSpPr>
        <p:spPr>
          <a:xfrm flipH="1">
            <a:off x="4930452" y="3808900"/>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a:cxnSpLocks/>
          </p:cNvCxnSpPr>
          <p:nvPr/>
        </p:nvCxnSpPr>
        <p:spPr>
          <a:xfrm flipH="1">
            <a:off x="4768375" y="4046632"/>
            <a:ext cx="67382" cy="512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2" name="Conector recto 81"/>
          <p:cNvCxnSpPr>
            <a:cxnSpLocks/>
          </p:cNvCxnSpPr>
          <p:nvPr/>
        </p:nvCxnSpPr>
        <p:spPr>
          <a:xfrm flipH="1">
            <a:off x="4628377" y="4245371"/>
            <a:ext cx="56388" cy="418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3" name="Conector recto 82"/>
          <p:cNvCxnSpPr>
            <a:cxnSpLocks/>
          </p:cNvCxnSpPr>
          <p:nvPr/>
        </p:nvCxnSpPr>
        <p:spPr>
          <a:xfrm flipH="1">
            <a:off x="4930452" y="3895174"/>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4" name="Conector recto 83"/>
          <p:cNvCxnSpPr>
            <a:cxnSpLocks/>
          </p:cNvCxnSpPr>
          <p:nvPr/>
        </p:nvCxnSpPr>
        <p:spPr>
          <a:xfrm flipH="1">
            <a:off x="4738211" y="4132906"/>
            <a:ext cx="97546" cy="7416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7" name="Conector recto 86"/>
          <p:cNvCxnSpPr>
            <a:cxnSpLocks/>
          </p:cNvCxnSpPr>
          <p:nvPr/>
        </p:nvCxnSpPr>
        <p:spPr>
          <a:xfrm flipH="1">
            <a:off x="4630127" y="4328055"/>
            <a:ext cx="56388" cy="418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p:cNvCxnSpPr>
          <p:nvPr/>
        </p:nvCxnSpPr>
        <p:spPr>
          <a:xfrm flipH="1">
            <a:off x="4932202" y="3977858"/>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Conector recto 88"/>
          <p:cNvCxnSpPr>
            <a:cxnSpLocks/>
          </p:cNvCxnSpPr>
          <p:nvPr/>
        </p:nvCxnSpPr>
        <p:spPr>
          <a:xfrm flipH="1">
            <a:off x="4739961" y="4215590"/>
            <a:ext cx="97546" cy="7416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Conector recto 89"/>
          <p:cNvCxnSpPr>
            <a:cxnSpLocks/>
          </p:cNvCxnSpPr>
          <p:nvPr/>
        </p:nvCxnSpPr>
        <p:spPr>
          <a:xfrm flipH="1">
            <a:off x="4632508" y="4408159"/>
            <a:ext cx="56388" cy="418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Conector recto 90"/>
          <p:cNvCxnSpPr>
            <a:cxnSpLocks/>
          </p:cNvCxnSpPr>
          <p:nvPr/>
        </p:nvCxnSpPr>
        <p:spPr>
          <a:xfrm flipH="1">
            <a:off x="4934583" y="4057962"/>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2" name="Conector recto 91"/>
          <p:cNvCxnSpPr>
            <a:cxnSpLocks/>
          </p:cNvCxnSpPr>
          <p:nvPr/>
        </p:nvCxnSpPr>
        <p:spPr>
          <a:xfrm flipH="1">
            <a:off x="4730096" y="4295694"/>
            <a:ext cx="109792" cy="8348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4" name="Conector recto 93"/>
          <p:cNvCxnSpPr>
            <a:cxnSpLocks/>
          </p:cNvCxnSpPr>
          <p:nvPr/>
        </p:nvCxnSpPr>
        <p:spPr>
          <a:xfrm flipH="1">
            <a:off x="4632508" y="4494768"/>
            <a:ext cx="56388" cy="418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Conector recto 94"/>
          <p:cNvCxnSpPr>
            <a:cxnSpLocks/>
          </p:cNvCxnSpPr>
          <p:nvPr/>
        </p:nvCxnSpPr>
        <p:spPr>
          <a:xfrm flipH="1">
            <a:off x="4934583" y="4144571"/>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Conector recto 95"/>
          <p:cNvCxnSpPr>
            <a:cxnSpLocks/>
          </p:cNvCxnSpPr>
          <p:nvPr/>
        </p:nvCxnSpPr>
        <p:spPr>
          <a:xfrm flipH="1">
            <a:off x="4730096" y="4382303"/>
            <a:ext cx="109792" cy="8348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Conector recto 96"/>
          <p:cNvCxnSpPr>
            <a:cxnSpLocks/>
          </p:cNvCxnSpPr>
          <p:nvPr/>
        </p:nvCxnSpPr>
        <p:spPr>
          <a:xfrm flipH="1">
            <a:off x="4632508" y="4572652"/>
            <a:ext cx="56388" cy="418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Conector recto 97"/>
          <p:cNvCxnSpPr>
            <a:cxnSpLocks/>
          </p:cNvCxnSpPr>
          <p:nvPr/>
        </p:nvCxnSpPr>
        <p:spPr>
          <a:xfrm flipH="1">
            <a:off x="4934583" y="4222455"/>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9" name="Conector recto 98"/>
          <p:cNvCxnSpPr>
            <a:cxnSpLocks/>
          </p:cNvCxnSpPr>
          <p:nvPr/>
        </p:nvCxnSpPr>
        <p:spPr>
          <a:xfrm flipH="1">
            <a:off x="4730096" y="4460187"/>
            <a:ext cx="109792" cy="8348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1" name="Conector recto 100"/>
          <p:cNvCxnSpPr>
            <a:cxnSpLocks/>
          </p:cNvCxnSpPr>
          <p:nvPr/>
        </p:nvCxnSpPr>
        <p:spPr>
          <a:xfrm flipH="1">
            <a:off x="4930002" y="4315443"/>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2" name="Conector recto 101"/>
          <p:cNvCxnSpPr>
            <a:cxnSpLocks/>
          </p:cNvCxnSpPr>
          <p:nvPr/>
        </p:nvCxnSpPr>
        <p:spPr>
          <a:xfrm flipH="1">
            <a:off x="4635006" y="4553175"/>
            <a:ext cx="200301" cy="15229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H="1">
            <a:off x="4932202" y="4410614"/>
            <a:ext cx="211284" cy="1606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a:xfrm flipH="1">
            <a:off x="4662288" y="4648346"/>
            <a:ext cx="175220" cy="13322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a:xfrm flipH="1">
            <a:off x="4771110" y="4504972"/>
            <a:ext cx="379686" cy="28868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H="1">
            <a:off x="4893612" y="4592707"/>
            <a:ext cx="254451" cy="19346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a:xfrm flipH="1">
            <a:off x="5000460" y="4676122"/>
            <a:ext cx="145137" cy="11035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a:xfrm>
            <a:off x="7398784" y="6116156"/>
            <a:ext cx="0" cy="50213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a:xfrm>
            <a:off x="3414819" y="3345945"/>
            <a:ext cx="0" cy="2770211"/>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a:xfrm>
            <a:off x="4635112" y="4793661"/>
            <a:ext cx="0" cy="131487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15446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4AD92CB-53C0-4AF8-9FEA-862BE367B8CB}"/>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79109" y="2060848"/>
            <a:ext cx="8784976" cy="2952000"/>
          </a:xfrm>
        </p:spPr>
        <p:txBody>
          <a:bodyPr anchor="ctr" anchorCtr="0"/>
          <a:lstStyle/>
          <a:p>
            <a:pPr marL="0" indent="0" algn="ctr">
              <a:buNone/>
            </a:pPr>
            <a:r>
              <a:rPr lang="es-ES" sz="4400" b="1" dirty="0">
                <a:solidFill>
                  <a:srgbClr val="C00000"/>
                </a:solidFill>
                <a:latin typeface="Arial Black" pitchFamily="34" charset="0"/>
                <a:cs typeface="Arial" charset="0"/>
              </a:rPr>
              <a:t>10. DESAFECTACIÓN</a:t>
            </a:r>
          </a:p>
        </p:txBody>
      </p:sp>
    </p:spTree>
    <p:extLst>
      <p:ext uri="{BB962C8B-B14F-4D97-AF65-F5344CB8AC3E}">
        <p14:creationId xmlns:p14="http://schemas.microsoft.com/office/powerpoint/2010/main" val="42075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a:spLocks noGrp="1" noChangeArrowheads="1"/>
          </p:cNvSpPr>
          <p:nvPr>
            <p:ph sz="quarter" idx="1"/>
          </p:nvPr>
        </p:nvSpPr>
        <p:spPr>
          <a:xfrm>
            <a:off x="395536" y="937748"/>
            <a:ext cx="8424936" cy="5832648"/>
          </a:xfrm>
        </p:spPr>
        <p:txBody>
          <a:bodyPr/>
          <a:lstStyle/>
          <a:p>
            <a:pPr marL="0" indent="0">
              <a:spcBef>
                <a:spcPts val="0"/>
              </a:spcBef>
              <a:buNone/>
            </a:pPr>
            <a:r>
              <a:rPr lang="es-PE" sz="2100" dirty="0"/>
              <a:t>En los procesos de desafectación, el problema no solo es técnico sino debe contemplar el problema registral; muchas veces se cree que basta la modificación de la independización y el reglamento interno para resolver el problema y no tenemos que tener en cuenta que las áreas desafectadas deben ser transferidas por escritura pública.</a:t>
            </a:r>
          </a:p>
          <a:p>
            <a:pPr marL="0" indent="0">
              <a:spcBef>
                <a:spcPts val="0"/>
              </a:spcBef>
              <a:buNone/>
            </a:pPr>
            <a:endParaRPr lang="es-PE" sz="2100" dirty="0"/>
          </a:p>
          <a:p>
            <a:pPr marL="0" indent="0">
              <a:spcBef>
                <a:spcPts val="0"/>
              </a:spcBef>
              <a:buNone/>
            </a:pPr>
            <a:r>
              <a:rPr lang="es-PE" sz="2100" b="1" dirty="0"/>
              <a:t>Debe considerarse los siguientes pasos:</a:t>
            </a:r>
          </a:p>
          <a:p>
            <a:pPr marL="357188" indent="-357188">
              <a:spcBef>
                <a:spcPts val="0"/>
              </a:spcBef>
              <a:buNone/>
            </a:pPr>
            <a:r>
              <a:rPr lang="es-PE" sz="2100" dirty="0"/>
              <a:t>1.	Citación Notarial a todos los propietarios, señalando agenda, fecha, hora y lugar donde se realizará la convocatoria.</a:t>
            </a:r>
          </a:p>
          <a:p>
            <a:pPr marL="357188" indent="-357188">
              <a:spcBef>
                <a:spcPts val="0"/>
              </a:spcBef>
              <a:buNone/>
            </a:pPr>
            <a:r>
              <a:rPr lang="es-PE" sz="2100" dirty="0"/>
              <a:t>2.	Acta de acuerdo de los puntos de la agenda.</a:t>
            </a:r>
          </a:p>
          <a:p>
            <a:pPr marL="357188" indent="-357188">
              <a:spcBef>
                <a:spcPts val="0"/>
              </a:spcBef>
              <a:buNone/>
            </a:pPr>
            <a:r>
              <a:rPr lang="es-PE" sz="2100" dirty="0"/>
              <a:t>3.	Libro de Actas donde consten los acuerdos.</a:t>
            </a:r>
          </a:p>
          <a:p>
            <a:pPr marL="357188" indent="-357188">
              <a:spcBef>
                <a:spcPts val="0"/>
              </a:spcBef>
              <a:buNone/>
            </a:pPr>
            <a:r>
              <a:rPr lang="es-PE" sz="2100" dirty="0"/>
              <a:t>4.	Desafectación de las áreas comunes.</a:t>
            </a:r>
          </a:p>
          <a:p>
            <a:pPr marL="357188" indent="-357188">
              <a:spcBef>
                <a:spcPts val="0"/>
              </a:spcBef>
              <a:buNone/>
            </a:pPr>
            <a:r>
              <a:rPr lang="es-PE" sz="2100" dirty="0"/>
              <a:t>5.	Modificación de la independización.</a:t>
            </a:r>
          </a:p>
          <a:p>
            <a:pPr marL="357188" indent="-357188">
              <a:spcBef>
                <a:spcPts val="0"/>
              </a:spcBef>
              <a:buNone/>
            </a:pPr>
            <a:r>
              <a:rPr lang="es-PE" sz="2100" dirty="0"/>
              <a:t>6.	Modificación del Reglamento Interno.</a:t>
            </a:r>
          </a:p>
          <a:p>
            <a:pPr marL="357188" indent="-357188">
              <a:spcBef>
                <a:spcPts val="0"/>
              </a:spcBef>
              <a:buNone/>
            </a:pPr>
            <a:r>
              <a:rPr lang="es-PE" sz="2100" dirty="0"/>
              <a:t>7.	Escritura de transferencia de las áreas comunes que se incorporan a la modificación de la independización.</a:t>
            </a:r>
          </a:p>
        </p:txBody>
      </p:sp>
      <p:sp>
        <p:nvSpPr>
          <p:cNvPr id="5" name="Rectángulo 4">
            <a:extLst>
              <a:ext uri="{FF2B5EF4-FFF2-40B4-BE49-F238E27FC236}">
                <a16:creationId xmlns:a16="http://schemas.microsoft.com/office/drawing/2014/main" id="{AFE22A59-19CB-4ABD-B3D4-A0A3D60FD0AD}"/>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10.1 Desafectación</a:t>
            </a:r>
          </a:p>
        </p:txBody>
      </p:sp>
    </p:spTree>
    <p:extLst>
      <p:ext uri="{BB962C8B-B14F-4D97-AF65-F5344CB8AC3E}">
        <p14:creationId xmlns:p14="http://schemas.microsoft.com/office/powerpoint/2010/main" val="363793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left)">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80B2F32B-2C5C-4D4E-AF61-CE748B0F6DEE}"/>
              </a:ext>
            </a:extLst>
          </p:cNvPr>
          <p:cNvSpPr>
            <a:spLocks noGrp="1" noChangeArrowheads="1"/>
          </p:cNvSpPr>
          <p:nvPr>
            <p:ph sz="quarter" idx="1"/>
          </p:nvPr>
        </p:nvSpPr>
        <p:spPr>
          <a:xfrm>
            <a:off x="395536" y="908720"/>
            <a:ext cx="8424936" cy="5832648"/>
          </a:xfrm>
        </p:spPr>
        <p:txBody>
          <a:bodyPr/>
          <a:lstStyle/>
          <a:p>
            <a:pPr marL="0" indent="0">
              <a:spcBef>
                <a:spcPts val="0"/>
              </a:spcBef>
              <a:buNone/>
            </a:pPr>
            <a:r>
              <a:rPr lang="es-PE" sz="2100" dirty="0"/>
              <a:t>Características del Caso Práctico</a:t>
            </a:r>
          </a:p>
          <a:p>
            <a:pPr marL="0" indent="0">
              <a:spcBef>
                <a:spcPts val="0"/>
              </a:spcBef>
              <a:buNone/>
            </a:pPr>
            <a:endParaRPr lang="es-PE" sz="1400" dirty="0"/>
          </a:p>
          <a:p>
            <a:pPr marL="0" indent="0">
              <a:spcBef>
                <a:spcPts val="0"/>
              </a:spcBef>
              <a:buNone/>
            </a:pPr>
            <a:r>
              <a:rPr lang="es-PE" sz="2100" dirty="0"/>
              <a:t>Algunas edificaciones pueden aprovechar las áreas comunes para incrementar las áreas exclusivas, así como, acumularlas de acuerdo a los intereses de los propietarios.</a:t>
            </a:r>
          </a:p>
          <a:p>
            <a:pPr marL="0" indent="0">
              <a:spcBef>
                <a:spcPts val="0"/>
              </a:spcBef>
              <a:buNone/>
            </a:pPr>
            <a:endParaRPr lang="es-PE" sz="1400" dirty="0"/>
          </a:p>
          <a:p>
            <a:pPr marL="0" indent="0">
              <a:spcBef>
                <a:spcPts val="0"/>
              </a:spcBef>
              <a:buNone/>
            </a:pPr>
            <a:r>
              <a:rPr lang="es-PE" sz="2100" dirty="0"/>
              <a:t>Previo acuerdo a de la junta de propietarios, bajo el cumplimiento de los requisitos registrales, se puede proceder a la desafectación de las áreas comunes.</a:t>
            </a:r>
          </a:p>
          <a:p>
            <a:pPr marL="0" indent="0">
              <a:spcBef>
                <a:spcPts val="0"/>
              </a:spcBef>
              <a:buNone/>
            </a:pPr>
            <a:endParaRPr lang="es-PE" sz="1400" dirty="0"/>
          </a:p>
          <a:p>
            <a:pPr marL="0" indent="0">
              <a:spcBef>
                <a:spcPts val="0"/>
              </a:spcBef>
              <a:buNone/>
            </a:pPr>
            <a:r>
              <a:rPr lang="es-PE" sz="2100" dirty="0"/>
              <a:t>Desafectadas las áreas comunes pueden ser componentes para anexarlas a las secciones exclusivas existentes.</a:t>
            </a:r>
          </a:p>
          <a:p>
            <a:pPr marL="0" indent="0">
              <a:spcBef>
                <a:spcPts val="0"/>
              </a:spcBef>
              <a:buNone/>
            </a:pPr>
            <a:endParaRPr lang="es-PE" sz="1400" dirty="0"/>
          </a:p>
          <a:p>
            <a:pPr marL="0" indent="0">
              <a:spcBef>
                <a:spcPts val="0"/>
              </a:spcBef>
              <a:buNone/>
            </a:pPr>
            <a:r>
              <a:rPr lang="es-PE" sz="2100" dirty="0"/>
              <a:t>Se tiene que considerar las repercusiones económicas que este proceso ocasiona para los favorecidos con dichos incrementos a su sección exclusiva.</a:t>
            </a:r>
          </a:p>
          <a:p>
            <a:pPr marL="0" indent="0">
              <a:spcBef>
                <a:spcPts val="0"/>
              </a:spcBef>
              <a:buNone/>
            </a:pPr>
            <a:endParaRPr lang="es-PE" sz="1400" dirty="0"/>
          </a:p>
          <a:p>
            <a:pPr marL="0" indent="0">
              <a:spcBef>
                <a:spcPts val="0"/>
              </a:spcBef>
              <a:buNone/>
            </a:pPr>
            <a:r>
              <a:rPr lang="es-PE" sz="2100" dirty="0"/>
              <a:t>Efectuado este procedimiento se puede rediseñar la independización. </a:t>
            </a:r>
          </a:p>
          <a:p>
            <a:pPr marL="0" indent="0" algn="just">
              <a:spcBef>
                <a:spcPts val="0"/>
              </a:spcBef>
              <a:buNone/>
            </a:pPr>
            <a:endParaRPr lang="es-PE" sz="2100" dirty="0"/>
          </a:p>
        </p:txBody>
      </p:sp>
      <p:sp>
        <p:nvSpPr>
          <p:cNvPr id="6" name="Rectángulo 5">
            <a:extLst>
              <a:ext uri="{FF2B5EF4-FFF2-40B4-BE49-F238E27FC236}">
                <a16:creationId xmlns:a16="http://schemas.microsoft.com/office/drawing/2014/main" id="{62464A47-1DB8-4BA9-ABB7-5795EEB0C1AA}"/>
              </a:ext>
            </a:extLst>
          </p:cNvPr>
          <p:cNvSpPr/>
          <p:nvPr/>
        </p:nvSpPr>
        <p:spPr>
          <a:xfrm>
            <a:off x="392048" y="403543"/>
            <a:ext cx="6772240"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10.2 Caso Práctico</a:t>
            </a:r>
          </a:p>
        </p:txBody>
      </p:sp>
    </p:spTree>
    <p:extLst>
      <p:ext uri="{BB962C8B-B14F-4D97-AF65-F5344CB8AC3E}">
        <p14:creationId xmlns:p14="http://schemas.microsoft.com/office/powerpoint/2010/main" val="313320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left)">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wipe(left)">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wipe(left)">
                                      <p:cBhvr>
                                        <p:cTn id="22" dur="5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wipe(left)">
                                      <p:cBhvr>
                                        <p:cTn id="27" dur="5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Effect transition="in" filter="wipe(left)">
                                      <p:cBhvr>
                                        <p:cTn id="3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Marcador de contenido 1"/>
          <p:cNvSpPr>
            <a:spLocks noGrp="1"/>
          </p:cNvSpPr>
          <p:nvPr>
            <p:ph sz="quarter" idx="1"/>
          </p:nvPr>
        </p:nvSpPr>
        <p:spPr>
          <a:xfrm>
            <a:off x="361031" y="1144174"/>
            <a:ext cx="8531437" cy="5165146"/>
          </a:xfrm>
        </p:spPr>
        <p:txBody>
          <a:bodyPr/>
          <a:lstStyle/>
          <a:p>
            <a:pPr marL="0" indent="0">
              <a:spcBef>
                <a:spcPts val="0"/>
              </a:spcBef>
              <a:buNone/>
            </a:pPr>
            <a:r>
              <a:rPr lang="es-ES_tradnl" sz="2400" b="1" dirty="0">
                <a:solidFill>
                  <a:srgbClr val="336600"/>
                </a:solidFill>
              </a:rPr>
              <a:t>Artículo 8.- De la inscripción cuando el terreno no está registrado</a:t>
            </a:r>
          </a:p>
          <a:p>
            <a:pPr marL="0" indent="0">
              <a:spcBef>
                <a:spcPts val="0"/>
              </a:spcBef>
              <a:buNone/>
            </a:pPr>
            <a:endParaRPr lang="es-ES_tradnl" sz="1000" b="1" dirty="0"/>
          </a:p>
          <a:p>
            <a:pPr marL="0" indent="0">
              <a:spcBef>
                <a:spcPts val="0"/>
              </a:spcBef>
              <a:buNone/>
            </a:pPr>
            <a:r>
              <a:rPr lang="es-ES_tradnl" sz="2400" dirty="0"/>
              <a:t>Para la primera inscripción de dominio del terreno se presenta el Formulario Registral acompañado de declaración notarial que acredite el cumplimiento de los requisitos a que se refiere el artículo 2018 del Código Civil. Una vez acreditados los requisitos mencionados por Notario, el Registrador procede a inmatricular el terreno a nombre de los propietarios de departamentos en calidad de bien común y, posteriormente, la propiedad cada una de las unidades inmobiliarias y los derechos sobre las áreas y bienes comunes.</a:t>
            </a:r>
          </a:p>
        </p:txBody>
      </p:sp>
      <p:sp>
        <p:nvSpPr>
          <p:cNvPr id="7" name="Rectángulo 6">
            <a:extLst>
              <a:ext uri="{FF2B5EF4-FFF2-40B4-BE49-F238E27FC236}">
                <a16:creationId xmlns:a16="http://schemas.microsoft.com/office/drawing/2014/main" id="{09196202-5299-4B84-8C28-58B081C81011}"/>
              </a:ext>
            </a:extLst>
          </p:cNvPr>
          <p:cNvSpPr/>
          <p:nvPr/>
        </p:nvSpPr>
        <p:spPr>
          <a:xfrm>
            <a:off x="369887" y="282714"/>
            <a:ext cx="4015622" cy="523220"/>
          </a:xfrm>
          <a:prstGeom prst="rect">
            <a:avLst/>
          </a:prstGeom>
        </p:spPr>
        <p:txBody>
          <a:bodyPr wrap="square">
            <a:spAutoFit/>
          </a:bodyPr>
          <a:lstStyle/>
          <a:p>
            <a:pPr marL="536575" indent="-536575"/>
            <a:r>
              <a:rPr lang="es-PE" sz="2800" b="1" dirty="0">
                <a:latin typeface="Arial" panose="020B0604020202020204" pitchFamily="34" charset="0"/>
                <a:cs typeface="Arial" panose="020B0604020202020204" pitchFamily="34" charset="0"/>
              </a:rPr>
              <a:t>A)  Ley 27157 </a:t>
            </a:r>
          </a:p>
        </p:txBody>
      </p:sp>
      <p:sp>
        <p:nvSpPr>
          <p:cNvPr id="10" name="Rectángulo 9">
            <a:extLst>
              <a:ext uri="{FF2B5EF4-FFF2-40B4-BE49-F238E27FC236}">
                <a16:creationId xmlns:a16="http://schemas.microsoft.com/office/drawing/2014/main" id="{7F137454-4EA4-4B82-A134-4C114434B0CA}"/>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4297016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228" y="980728"/>
            <a:ext cx="8571045" cy="5385972"/>
          </a:xfrm>
          <a:prstGeom prst="rect">
            <a:avLst/>
          </a:prstGeom>
        </p:spPr>
      </p:pic>
    </p:spTree>
    <p:extLst>
      <p:ext uri="{BB962C8B-B14F-4D97-AF65-F5344CB8AC3E}">
        <p14:creationId xmlns:p14="http://schemas.microsoft.com/office/powerpoint/2010/main" val="947155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908720"/>
            <a:ext cx="8621198" cy="5400600"/>
          </a:xfrm>
          <a:prstGeom prst="rect">
            <a:avLst/>
          </a:prstGeom>
        </p:spPr>
      </p:pic>
    </p:spTree>
    <p:extLst>
      <p:ext uri="{BB962C8B-B14F-4D97-AF65-F5344CB8AC3E}">
        <p14:creationId xmlns:p14="http://schemas.microsoft.com/office/powerpoint/2010/main" val="20854082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1" r="20183"/>
          <a:stretch/>
        </p:blipFill>
        <p:spPr>
          <a:xfrm>
            <a:off x="251520" y="764704"/>
            <a:ext cx="8640960" cy="5743752"/>
          </a:xfrm>
          <a:prstGeom prst="rect">
            <a:avLst/>
          </a:prstGeom>
        </p:spPr>
      </p:pic>
    </p:spTree>
    <p:extLst>
      <p:ext uri="{BB962C8B-B14F-4D97-AF65-F5344CB8AC3E}">
        <p14:creationId xmlns:p14="http://schemas.microsoft.com/office/powerpoint/2010/main" val="70257410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908720"/>
            <a:ext cx="8621198" cy="5400600"/>
          </a:xfrm>
          <a:prstGeom prst="rect">
            <a:avLst/>
          </a:prstGeom>
        </p:spPr>
      </p:pic>
    </p:spTree>
    <p:extLst>
      <p:ext uri="{BB962C8B-B14F-4D97-AF65-F5344CB8AC3E}">
        <p14:creationId xmlns:p14="http://schemas.microsoft.com/office/powerpoint/2010/main" val="235057246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05F72A0E-270A-4E4F-954D-0059CA68723D}"/>
              </a:ext>
            </a:extLst>
          </p:cNvPr>
          <p:cNvSpPr txBox="1">
            <a:spLocks/>
          </p:cNvSpPr>
          <p:nvPr/>
        </p:nvSpPr>
        <p:spPr bwMode="auto">
          <a:xfrm>
            <a:off x="285720" y="1839262"/>
            <a:ext cx="8572560" cy="4429156"/>
          </a:xfrm>
          <a:prstGeom prst="rect">
            <a:avLst/>
          </a:prstGeom>
          <a:noFill/>
          <a:ln w="9525">
            <a:noFill/>
            <a:miter lim="800000"/>
            <a:headEnd/>
            <a:tailEnd/>
          </a:ln>
        </p:spPr>
        <p:txBody>
          <a:bodyPr/>
          <a:lstStyle/>
          <a:p>
            <a:pPr marL="342900" indent="-342900" algn="ctr" eaLnBrk="1" fontAlgn="auto" hangingPunct="1">
              <a:spcBef>
                <a:spcPts val="300"/>
              </a:spcBef>
              <a:spcAft>
                <a:spcPts val="0"/>
              </a:spcAft>
              <a:defRPr/>
            </a:pPr>
            <a:r>
              <a:rPr lang="es-PE" sz="4800" kern="0" dirty="0">
                <a:ln w="12700">
                  <a:solidFill>
                    <a:schemeClr val="tx2">
                      <a:satMod val="155000"/>
                    </a:schemeClr>
                  </a:solidFill>
                  <a:prstDash val="solid"/>
                </a:ln>
                <a:solidFill>
                  <a:srgbClr val="FF0000"/>
                </a:solidFill>
                <a:latin typeface="Arial Black" pitchFamily="34" charset="0"/>
              </a:rPr>
              <a:t>Gracias </a:t>
            </a:r>
          </a:p>
          <a:p>
            <a:pPr marL="342900" indent="-342900" algn="ctr" eaLnBrk="1" fontAlgn="auto" hangingPunct="1">
              <a:spcBef>
                <a:spcPts val="300"/>
              </a:spcBef>
              <a:spcAft>
                <a:spcPts val="0"/>
              </a:spcAft>
              <a:defRPr/>
            </a:pPr>
            <a:r>
              <a:rPr lang="es-PE" sz="4800" kern="0" dirty="0">
                <a:ln w="12700">
                  <a:solidFill>
                    <a:schemeClr val="tx2">
                      <a:satMod val="155000"/>
                    </a:schemeClr>
                  </a:solidFill>
                  <a:prstDash val="solid"/>
                </a:ln>
                <a:solidFill>
                  <a:srgbClr val="FF0000"/>
                </a:solidFill>
                <a:latin typeface="Arial Black" pitchFamily="34" charset="0"/>
              </a:rPr>
              <a:t>por su atención</a:t>
            </a:r>
          </a:p>
          <a:p>
            <a:pPr marL="342900" indent="-342900" algn="ctr" eaLnBrk="1" fontAlgn="auto" hangingPunct="1">
              <a:spcBef>
                <a:spcPct val="20000"/>
              </a:spcBef>
              <a:spcAft>
                <a:spcPts val="0"/>
              </a:spcAft>
              <a:defRPr/>
            </a:pPr>
            <a:endParaRPr lang="es-PE" sz="2400" b="1" kern="0" dirty="0">
              <a:solidFill>
                <a:srgbClr val="080808"/>
              </a:solidFill>
              <a:latin typeface="Arial" pitchFamily="34" charset="0"/>
            </a:endParaRPr>
          </a:p>
          <a:p>
            <a:pPr marL="342900" indent="-342900" algn="ctr" eaLnBrk="1" fontAlgn="auto" hangingPunct="1">
              <a:spcBef>
                <a:spcPct val="20000"/>
              </a:spcBef>
              <a:spcAft>
                <a:spcPts val="0"/>
              </a:spcAft>
              <a:defRPr/>
            </a:pPr>
            <a:r>
              <a:rPr lang="es-PE" b="1" kern="0" dirty="0">
                <a:solidFill>
                  <a:srgbClr val="080808"/>
                </a:solidFill>
                <a:latin typeface="Arial" pitchFamily="34" charset="0"/>
              </a:rPr>
              <a:t>Para mayor información y/o consulta </a:t>
            </a:r>
          </a:p>
          <a:p>
            <a:pPr marL="342900" indent="-342900" algn="ctr" eaLnBrk="1" fontAlgn="auto" hangingPunct="1">
              <a:spcBef>
                <a:spcPct val="20000"/>
              </a:spcBef>
              <a:spcAft>
                <a:spcPts val="0"/>
              </a:spcAft>
              <a:defRPr/>
            </a:pPr>
            <a:r>
              <a:rPr lang="es-PE" b="1" kern="0" dirty="0">
                <a:solidFill>
                  <a:srgbClr val="080808"/>
                </a:solidFill>
                <a:latin typeface="Arial" pitchFamily="34" charset="0"/>
              </a:rPr>
              <a:t>relacionadas al curso escribir a:</a:t>
            </a:r>
          </a:p>
          <a:p>
            <a:pPr marL="342900" indent="-342900" algn="ctr" eaLnBrk="1" fontAlgn="auto" hangingPunct="1">
              <a:spcBef>
                <a:spcPct val="20000"/>
              </a:spcBef>
              <a:spcAft>
                <a:spcPts val="0"/>
              </a:spcAft>
              <a:defRPr/>
            </a:pPr>
            <a:r>
              <a:rPr lang="es-PE" b="1" kern="0" dirty="0">
                <a:solidFill>
                  <a:srgbClr val="080808"/>
                </a:solidFill>
                <a:latin typeface="Arial" pitchFamily="34" charset="0"/>
              </a:rPr>
              <a:t>preguntas@icgmail.org</a:t>
            </a:r>
          </a:p>
          <a:p>
            <a:pPr marL="342900" indent="-342900" algn="ctr" eaLnBrk="1" fontAlgn="auto" hangingPunct="1">
              <a:spcBef>
                <a:spcPct val="20000"/>
              </a:spcBef>
              <a:spcAft>
                <a:spcPts val="0"/>
              </a:spcAft>
              <a:buFontTx/>
              <a:buChar char="•"/>
              <a:defRPr/>
            </a:pPr>
            <a:endParaRPr lang="es-ES" sz="2400" kern="0" dirty="0">
              <a:solidFill>
                <a:srgbClr val="080808"/>
              </a:solidFill>
              <a:latin typeface="Arial" pitchFamily="34" charset="0"/>
            </a:endParaRPr>
          </a:p>
        </p:txBody>
      </p:sp>
    </p:spTree>
    <p:extLst>
      <p:ext uri="{BB962C8B-B14F-4D97-AF65-F5344CB8AC3E}">
        <p14:creationId xmlns:p14="http://schemas.microsoft.com/office/powerpoint/2010/main" val="2259896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7F43B3B-638C-4761-B3E6-EABC5F1275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844824"/>
            <a:ext cx="5184576" cy="3458112"/>
          </a:xfrm>
          <a:prstGeom prst="rect">
            <a:avLst/>
          </a:prstGeom>
          <a:ln>
            <a:noFill/>
          </a:ln>
          <a:effectLst>
            <a:softEdge rad="112500"/>
          </a:effectLst>
        </p:spPr>
      </p:pic>
      <p:sp>
        <p:nvSpPr>
          <p:cNvPr id="4" name="Rectángulo 3">
            <a:extLst>
              <a:ext uri="{FF2B5EF4-FFF2-40B4-BE49-F238E27FC236}">
                <a16:creationId xmlns:a16="http://schemas.microsoft.com/office/drawing/2014/main" id="{578DCAE6-C069-48AC-A939-2598FC16B301}"/>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Análisis de las fechas de los   Procedimientos de Fábrica</a:t>
            </a:r>
          </a:p>
        </p:txBody>
      </p:sp>
      <p:sp>
        <p:nvSpPr>
          <p:cNvPr id="7" name="Rectángulo 6">
            <a:extLst>
              <a:ext uri="{FF2B5EF4-FFF2-40B4-BE49-F238E27FC236}">
                <a16:creationId xmlns:a16="http://schemas.microsoft.com/office/drawing/2014/main" id="{A4E2F2E2-EB1A-481F-931B-D887CB916272}"/>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1002985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56E99C6-4897-4153-AC30-505414E0BFE4}"/>
              </a:ext>
            </a:extLst>
          </p:cNvPr>
          <p:cNvSpPr/>
          <p:nvPr/>
        </p:nvSpPr>
        <p:spPr>
          <a:xfrm>
            <a:off x="349406" y="1412776"/>
            <a:ext cx="8064896" cy="2585323"/>
          </a:xfrm>
          <a:prstGeom prst="rect">
            <a:avLst/>
          </a:prstGeom>
        </p:spPr>
        <p:txBody>
          <a:bodyPr wrap="square">
            <a:spAutoFit/>
          </a:bodyPr>
          <a:lstStyle/>
          <a:p>
            <a:pPr fontAlgn="base">
              <a:buSzPct val="81000"/>
              <a:defRPr/>
            </a:pPr>
            <a:r>
              <a:rPr lang="es-PE" sz="2800" b="1" dirty="0">
                <a:solidFill>
                  <a:srgbClr val="008000"/>
                </a:solidFill>
                <a:latin typeface="Arial" pitchFamily="34" charset="0"/>
                <a:cs typeface="Arial" pitchFamily="34" charset="0"/>
              </a:rPr>
              <a:t>Ley 29090</a:t>
            </a:r>
          </a:p>
          <a:p>
            <a:endParaRPr lang="es-PE" sz="1400"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400" dirty="0">
                <a:latin typeface="Arial" panose="020B0604020202020204" pitchFamily="34" charset="0"/>
                <a:ea typeface="Calibri" panose="020F0502020204030204" pitchFamily="34" charset="0"/>
                <a:cs typeface="Arial" panose="020B0604020202020204" pitchFamily="34" charset="0"/>
              </a:rPr>
              <a:t>Aplicable a edificaciones terminadas que hayan sido ejecutadas sin licencia o conformidad de obra desde el 21 de julio de 1999 hasta el 25 de setiembre de 2007. </a:t>
            </a:r>
          </a:p>
          <a:p>
            <a:r>
              <a:rPr lang="es-PE" sz="2400" dirty="0">
                <a:latin typeface="Arial" panose="020B0604020202020204" pitchFamily="34" charset="0"/>
                <a:ea typeface="Calibri" panose="020F0502020204030204" pitchFamily="34" charset="0"/>
                <a:cs typeface="Arial" panose="020B0604020202020204" pitchFamily="34" charset="0"/>
              </a:rPr>
              <a:t>Solo se podía declarar hasta el 26 de setiembre del 2017 (Ley 30494).</a:t>
            </a:r>
          </a:p>
        </p:txBody>
      </p:sp>
      <p:pic>
        <p:nvPicPr>
          <p:cNvPr id="1026" name="Picture 2" descr="Imagen relacionada">
            <a:extLst>
              <a:ext uri="{FF2B5EF4-FFF2-40B4-BE49-F238E27FC236}">
                <a16:creationId xmlns:a16="http://schemas.microsoft.com/office/drawing/2014/main" id="{8E82ACFA-C3B7-4986-8E75-5D3189D84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746698"/>
            <a:ext cx="4728717" cy="29226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D6808FD8-E1BA-4030-9C02-4F0D728B3C7C}"/>
              </a:ext>
            </a:extLst>
          </p:cNvPr>
          <p:cNvSpPr/>
          <p:nvPr/>
        </p:nvSpPr>
        <p:spPr>
          <a:xfrm>
            <a:off x="355405" y="4422011"/>
            <a:ext cx="3528392" cy="1846659"/>
          </a:xfrm>
          <a:prstGeom prst="rect">
            <a:avLst/>
          </a:prstGeom>
        </p:spPr>
        <p:txBody>
          <a:bodyPr wrap="square">
            <a:spAutoFit/>
          </a:bodyPr>
          <a:lstStyle/>
          <a:p>
            <a:pPr fontAlgn="base">
              <a:buSzPct val="81000"/>
              <a:defRPr/>
            </a:pPr>
            <a:r>
              <a:rPr lang="es-PE" sz="2800" b="1" dirty="0">
                <a:solidFill>
                  <a:srgbClr val="008000"/>
                </a:solidFill>
                <a:latin typeface="Arial" pitchFamily="34" charset="0"/>
                <a:cs typeface="Arial" pitchFamily="34" charset="0"/>
              </a:rPr>
              <a:t>Ley 27157</a:t>
            </a:r>
          </a:p>
          <a:p>
            <a:endParaRPr lang="es-PE" sz="1400"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400" dirty="0">
                <a:latin typeface="Arial" panose="020B0604020202020204" pitchFamily="34" charset="0"/>
                <a:ea typeface="Calibri" panose="020F0502020204030204" pitchFamily="34" charset="0"/>
                <a:cs typeface="Arial" panose="020B0604020202020204" pitchFamily="34" charset="0"/>
              </a:rPr>
              <a:t>Aplicable a edificaciones terminadas hasta el </a:t>
            </a:r>
            <a:br>
              <a:rPr lang="es-PE" sz="2400" dirty="0">
                <a:latin typeface="Arial" panose="020B0604020202020204" pitchFamily="34" charset="0"/>
                <a:ea typeface="Calibri" panose="020F0502020204030204" pitchFamily="34" charset="0"/>
                <a:cs typeface="Arial" panose="020B0604020202020204" pitchFamily="34" charset="0"/>
              </a:rPr>
            </a:br>
            <a:r>
              <a:rPr lang="es-PE" sz="2400" dirty="0">
                <a:latin typeface="Arial" panose="020B0604020202020204" pitchFamily="34" charset="0"/>
                <a:ea typeface="Calibri" panose="020F0502020204030204" pitchFamily="34" charset="0"/>
                <a:cs typeface="Arial" panose="020B0604020202020204" pitchFamily="34" charset="0"/>
              </a:rPr>
              <a:t>20 de julio de 1999. </a:t>
            </a:r>
          </a:p>
        </p:txBody>
      </p:sp>
      <p:sp>
        <p:nvSpPr>
          <p:cNvPr id="8" name="Rectángulo 7">
            <a:extLst>
              <a:ext uri="{FF2B5EF4-FFF2-40B4-BE49-F238E27FC236}">
                <a16:creationId xmlns:a16="http://schemas.microsoft.com/office/drawing/2014/main" id="{4EA7C24D-6250-42F8-9041-1982F6429ABE}"/>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B)	Análisis de las fechas de los   Procedimientos de Fábrica</a:t>
            </a:r>
          </a:p>
        </p:txBody>
      </p:sp>
      <p:sp>
        <p:nvSpPr>
          <p:cNvPr id="9" name="Rectángulo 8">
            <a:extLst>
              <a:ext uri="{FF2B5EF4-FFF2-40B4-BE49-F238E27FC236}">
                <a16:creationId xmlns:a16="http://schemas.microsoft.com/office/drawing/2014/main" id="{49B10922-A34D-40E5-9268-CA91F7476CA7}"/>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164148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56E99C6-4897-4153-AC30-505414E0BFE4}"/>
              </a:ext>
            </a:extLst>
          </p:cNvPr>
          <p:cNvSpPr/>
          <p:nvPr/>
        </p:nvSpPr>
        <p:spPr>
          <a:xfrm>
            <a:off x="352406" y="1401150"/>
            <a:ext cx="8136904" cy="5232202"/>
          </a:xfrm>
          <a:prstGeom prst="rect">
            <a:avLst/>
          </a:prstGeom>
        </p:spPr>
        <p:txBody>
          <a:bodyPr wrap="square">
            <a:spAutoFit/>
          </a:bodyPr>
          <a:lstStyle/>
          <a:p>
            <a:pPr fontAlgn="base">
              <a:buSzPct val="81000"/>
              <a:defRPr/>
            </a:pPr>
            <a:r>
              <a:rPr lang="es-PE" sz="2800" b="1" dirty="0">
                <a:solidFill>
                  <a:srgbClr val="008000"/>
                </a:solidFill>
                <a:latin typeface="Arial" pitchFamily="34" charset="0"/>
                <a:cs typeface="Arial" pitchFamily="34" charset="0"/>
              </a:rPr>
              <a:t>Ley 28437</a:t>
            </a:r>
          </a:p>
          <a:p>
            <a:endParaRPr lang="es-PE" sz="1400"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400" dirty="0">
                <a:latin typeface="Arial" panose="020B0604020202020204" pitchFamily="34" charset="0"/>
                <a:ea typeface="Calibri" panose="020F0502020204030204" pitchFamily="34" charset="0"/>
                <a:cs typeface="Arial" panose="020B0604020202020204" pitchFamily="34" charset="0"/>
              </a:rPr>
              <a:t>Aplicable a edificaciones con terminación de la obra hasta el 31 de diciembre del 2003, pero que cuenten con certificación notarial de firmas del FOR hasta el 31 de diciembre del 2005. </a:t>
            </a:r>
          </a:p>
          <a:p>
            <a:endParaRPr lang="es-PE" sz="2400" dirty="0">
              <a:latin typeface="Arial" panose="020B0604020202020204" pitchFamily="34" charset="0"/>
              <a:ea typeface="Calibri" panose="020F0502020204030204" pitchFamily="34" charset="0"/>
              <a:cs typeface="Arial" panose="020B0604020202020204" pitchFamily="34" charset="0"/>
            </a:endParaRPr>
          </a:p>
          <a:p>
            <a:pPr fontAlgn="base">
              <a:buSzPct val="81000"/>
              <a:defRPr/>
            </a:pPr>
            <a:r>
              <a:rPr lang="es-PE" sz="2800" b="1" dirty="0">
                <a:solidFill>
                  <a:srgbClr val="008000"/>
                </a:solidFill>
                <a:latin typeface="Arial" pitchFamily="34" charset="0"/>
                <a:cs typeface="Arial" pitchFamily="34" charset="0"/>
              </a:rPr>
              <a:t>Ley 30830</a:t>
            </a:r>
          </a:p>
          <a:p>
            <a:endParaRPr lang="es-PE" sz="1400"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Aplicable a edificaciones que hayan sido construidas sin licencia de construcción, conformidad de obra o que no cuenten con declaratoria de fábrica, independización y/o reglamento interno, podrán regularizar siempre que hayan sido ejecutadas hasta el </a:t>
            </a:r>
            <a:r>
              <a:rPr lang="es-PE" sz="24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31 de diciembre del 2016</a:t>
            </a:r>
            <a:r>
              <a:rPr lang="es-PE"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s-PE" sz="2400" dirty="0">
                <a:latin typeface="Arial" panose="020B0604020202020204" pitchFamily="34" charset="0"/>
                <a:ea typeface="Times New Roman" panose="02020603050405020304" pitchFamily="18" charset="0"/>
                <a:cs typeface="Arial" panose="020B0604020202020204" pitchFamily="34" charset="0"/>
              </a:rPr>
              <a:t> </a:t>
            </a:r>
            <a:endParaRPr lang="es-PE"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Rectángulo 9">
            <a:extLst>
              <a:ext uri="{FF2B5EF4-FFF2-40B4-BE49-F238E27FC236}">
                <a16:creationId xmlns:a16="http://schemas.microsoft.com/office/drawing/2014/main" id="{24BB4431-EA27-46A9-A58B-42914D7B07B3}"/>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B)	Análisis de las fechas de los   Procedimientos de Fábrica</a:t>
            </a:r>
          </a:p>
        </p:txBody>
      </p:sp>
      <p:sp>
        <p:nvSpPr>
          <p:cNvPr id="11" name="Rectángulo 10">
            <a:extLst>
              <a:ext uri="{FF2B5EF4-FFF2-40B4-BE49-F238E27FC236}">
                <a16:creationId xmlns:a16="http://schemas.microsoft.com/office/drawing/2014/main" id="{DF317BD0-5975-4BC8-9401-A5241EB30DA7}"/>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041081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066B354-2D56-4765-8A87-3E213FBBC6C2}"/>
              </a:ext>
            </a:extLst>
          </p:cNvPr>
          <p:cNvSpPr txBox="1">
            <a:spLocks noChangeArrowheads="1"/>
          </p:cNvSpPr>
          <p:nvPr/>
        </p:nvSpPr>
        <p:spPr bwMode="auto">
          <a:xfrm>
            <a:off x="899544" y="1439756"/>
            <a:ext cx="8007454" cy="93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just">
              <a:buFontTx/>
              <a:buNone/>
            </a:pPr>
            <a:r>
              <a:rPr lang="es-ES" sz="2200" dirty="0">
                <a:latin typeface="Arial" panose="020B0604020202020204" pitchFamily="34" charset="0"/>
                <a:cs typeface="Arial" panose="020B0604020202020204" pitchFamily="34" charset="0"/>
              </a:rPr>
              <a:t>Antes del 31/12/2016 mediante la Ley 27157 y Ley 30830</a:t>
            </a:r>
          </a:p>
          <a:p>
            <a:pPr marL="0" indent="0" algn="just">
              <a:buFontTx/>
              <a:buNone/>
            </a:pPr>
            <a:r>
              <a:rPr lang="es-ES" sz="2200" dirty="0">
                <a:latin typeface="Arial" panose="020B0604020202020204" pitchFamily="34" charset="0"/>
                <a:cs typeface="Arial" panose="020B0604020202020204" pitchFamily="34" charset="0"/>
              </a:rPr>
              <a:t>Después del 31/12/2016 mediante el Decreto Legislativo 1426</a:t>
            </a:r>
          </a:p>
        </p:txBody>
      </p:sp>
      <p:cxnSp>
        <p:nvCxnSpPr>
          <p:cNvPr id="4" name="Conector recto de flecha 3">
            <a:extLst>
              <a:ext uri="{FF2B5EF4-FFF2-40B4-BE49-F238E27FC236}">
                <a16:creationId xmlns:a16="http://schemas.microsoft.com/office/drawing/2014/main" id="{82057E8A-26B3-4344-A033-E75C8B139EEE}"/>
              </a:ext>
            </a:extLst>
          </p:cNvPr>
          <p:cNvCxnSpPr/>
          <p:nvPr/>
        </p:nvCxnSpPr>
        <p:spPr>
          <a:xfrm flipV="1">
            <a:off x="539552" y="5456435"/>
            <a:ext cx="8136904" cy="17817"/>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5" name="Conector recto de flecha 4">
            <a:extLst>
              <a:ext uri="{FF2B5EF4-FFF2-40B4-BE49-F238E27FC236}">
                <a16:creationId xmlns:a16="http://schemas.microsoft.com/office/drawing/2014/main" id="{BE721626-1995-4212-9EE9-7D9759EC85C7}"/>
              </a:ext>
            </a:extLst>
          </p:cNvPr>
          <p:cNvCxnSpPr/>
          <p:nvPr/>
        </p:nvCxnSpPr>
        <p:spPr>
          <a:xfrm flipH="1">
            <a:off x="4700268" y="3171592"/>
            <a:ext cx="33080" cy="292170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6" name="CuadroTexto 5">
            <a:extLst>
              <a:ext uri="{FF2B5EF4-FFF2-40B4-BE49-F238E27FC236}">
                <a16:creationId xmlns:a16="http://schemas.microsoft.com/office/drawing/2014/main" id="{EC7B7193-561A-492A-99FD-8F2A093C88E6}"/>
              </a:ext>
            </a:extLst>
          </p:cNvPr>
          <p:cNvSpPr txBox="1"/>
          <p:nvPr/>
        </p:nvSpPr>
        <p:spPr>
          <a:xfrm>
            <a:off x="5486132" y="3171592"/>
            <a:ext cx="934871"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Licencia</a:t>
            </a:r>
          </a:p>
        </p:txBody>
      </p:sp>
      <p:cxnSp>
        <p:nvCxnSpPr>
          <p:cNvPr id="7" name="Conector recto de flecha 6">
            <a:extLst>
              <a:ext uri="{FF2B5EF4-FFF2-40B4-BE49-F238E27FC236}">
                <a16:creationId xmlns:a16="http://schemas.microsoft.com/office/drawing/2014/main" id="{B77DE704-E9C7-4E41-B534-20043FED9AB2}"/>
              </a:ext>
            </a:extLst>
          </p:cNvPr>
          <p:cNvCxnSpPr/>
          <p:nvPr/>
        </p:nvCxnSpPr>
        <p:spPr>
          <a:xfrm>
            <a:off x="4932040" y="3352346"/>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082D27FD-577A-4085-98D8-1BA913F49FD5}"/>
              </a:ext>
            </a:extLst>
          </p:cNvPr>
          <p:cNvCxnSpPr/>
          <p:nvPr/>
        </p:nvCxnSpPr>
        <p:spPr>
          <a:xfrm>
            <a:off x="4932040" y="3675435"/>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9B38238D-343D-4FBF-8412-7B563AED88A0}"/>
              </a:ext>
            </a:extLst>
          </p:cNvPr>
          <p:cNvSpPr txBox="1"/>
          <p:nvPr/>
        </p:nvSpPr>
        <p:spPr>
          <a:xfrm>
            <a:off x="5486132" y="3481110"/>
            <a:ext cx="1048685"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Municipio</a:t>
            </a:r>
          </a:p>
        </p:txBody>
      </p:sp>
      <p:cxnSp>
        <p:nvCxnSpPr>
          <p:cNvPr id="10" name="Conector recto de flecha 9">
            <a:extLst>
              <a:ext uri="{FF2B5EF4-FFF2-40B4-BE49-F238E27FC236}">
                <a16:creationId xmlns:a16="http://schemas.microsoft.com/office/drawing/2014/main" id="{6898B37D-FFF1-481F-A764-C20F88F060DE}"/>
              </a:ext>
            </a:extLst>
          </p:cNvPr>
          <p:cNvCxnSpPr/>
          <p:nvPr/>
        </p:nvCxnSpPr>
        <p:spPr>
          <a:xfrm>
            <a:off x="4932040" y="4007423"/>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B39A87A3-6891-4814-97F5-798E1F338BCC}"/>
              </a:ext>
            </a:extLst>
          </p:cNvPr>
          <p:cNvSpPr txBox="1"/>
          <p:nvPr/>
        </p:nvSpPr>
        <p:spPr>
          <a:xfrm>
            <a:off x="5486132" y="3822390"/>
            <a:ext cx="1255472"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FUO o FUE</a:t>
            </a:r>
          </a:p>
        </p:txBody>
      </p:sp>
      <p:cxnSp>
        <p:nvCxnSpPr>
          <p:cNvPr id="12" name="Conector recto de flecha 11">
            <a:extLst>
              <a:ext uri="{FF2B5EF4-FFF2-40B4-BE49-F238E27FC236}">
                <a16:creationId xmlns:a16="http://schemas.microsoft.com/office/drawing/2014/main" id="{ADEFE80D-2CD9-4970-A99A-CEF98A875FF1}"/>
              </a:ext>
            </a:extLst>
          </p:cNvPr>
          <p:cNvCxnSpPr/>
          <p:nvPr/>
        </p:nvCxnSpPr>
        <p:spPr>
          <a:xfrm>
            <a:off x="4932040" y="4323720"/>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E5CB0010-BE66-4B50-9B6E-35367A61101F}"/>
              </a:ext>
            </a:extLst>
          </p:cNvPr>
          <p:cNvCxnSpPr/>
          <p:nvPr/>
        </p:nvCxnSpPr>
        <p:spPr>
          <a:xfrm>
            <a:off x="4932040" y="4652402"/>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BC27065B-E87B-40FC-9777-0C849526F7F3}"/>
              </a:ext>
            </a:extLst>
          </p:cNvPr>
          <p:cNvCxnSpPr/>
          <p:nvPr/>
        </p:nvCxnSpPr>
        <p:spPr>
          <a:xfrm>
            <a:off x="4932040" y="4945448"/>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99813D52-6073-4488-9147-05B65629C595}"/>
              </a:ext>
            </a:extLst>
          </p:cNvPr>
          <p:cNvSpPr txBox="1"/>
          <p:nvPr/>
        </p:nvSpPr>
        <p:spPr>
          <a:xfrm>
            <a:off x="5477228" y="4130140"/>
            <a:ext cx="2282997"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Constatador o Ejecutor</a:t>
            </a:r>
          </a:p>
        </p:txBody>
      </p:sp>
      <p:sp>
        <p:nvSpPr>
          <p:cNvPr id="16" name="CuadroTexto 15">
            <a:extLst>
              <a:ext uri="{FF2B5EF4-FFF2-40B4-BE49-F238E27FC236}">
                <a16:creationId xmlns:a16="http://schemas.microsoft.com/office/drawing/2014/main" id="{A3750EE4-4189-46BD-BDE3-70E5181FAFFD}"/>
              </a:ext>
            </a:extLst>
          </p:cNvPr>
          <p:cNvSpPr txBox="1"/>
          <p:nvPr/>
        </p:nvSpPr>
        <p:spPr>
          <a:xfrm>
            <a:off x="5483561" y="4467736"/>
            <a:ext cx="2451312"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Multa por Regularización</a:t>
            </a:r>
          </a:p>
        </p:txBody>
      </p:sp>
      <p:sp>
        <p:nvSpPr>
          <p:cNvPr id="17" name="CuadroTexto 16">
            <a:extLst>
              <a:ext uri="{FF2B5EF4-FFF2-40B4-BE49-F238E27FC236}">
                <a16:creationId xmlns:a16="http://schemas.microsoft.com/office/drawing/2014/main" id="{3B483193-43F7-4085-9C3F-CC78C11C3E1C}"/>
              </a:ext>
            </a:extLst>
          </p:cNvPr>
          <p:cNvSpPr txBox="1"/>
          <p:nvPr/>
        </p:nvSpPr>
        <p:spPr>
          <a:xfrm>
            <a:off x="5477228" y="4759437"/>
            <a:ext cx="2077685"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Parámetros Actuales</a:t>
            </a:r>
          </a:p>
        </p:txBody>
      </p:sp>
      <p:cxnSp>
        <p:nvCxnSpPr>
          <p:cNvPr id="18" name="Conector recto de flecha 17">
            <a:extLst>
              <a:ext uri="{FF2B5EF4-FFF2-40B4-BE49-F238E27FC236}">
                <a16:creationId xmlns:a16="http://schemas.microsoft.com/office/drawing/2014/main" id="{A42FD853-8E34-42E4-BCA6-6F29D1041E45}"/>
              </a:ext>
            </a:extLst>
          </p:cNvPr>
          <p:cNvCxnSpPr/>
          <p:nvPr/>
        </p:nvCxnSpPr>
        <p:spPr>
          <a:xfrm flipH="1" flipV="1">
            <a:off x="4067944" y="3352346"/>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B7BA2EEE-0407-4F89-B7D1-AA7340D00482}"/>
              </a:ext>
            </a:extLst>
          </p:cNvPr>
          <p:cNvSpPr txBox="1"/>
          <p:nvPr/>
        </p:nvSpPr>
        <p:spPr>
          <a:xfrm>
            <a:off x="2692501" y="3171592"/>
            <a:ext cx="1231427"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Regularizar</a:t>
            </a:r>
          </a:p>
        </p:txBody>
      </p:sp>
      <p:sp>
        <p:nvSpPr>
          <p:cNvPr id="20" name="CuadroTexto 19">
            <a:extLst>
              <a:ext uri="{FF2B5EF4-FFF2-40B4-BE49-F238E27FC236}">
                <a16:creationId xmlns:a16="http://schemas.microsoft.com/office/drawing/2014/main" id="{E051F21B-3D6C-423D-A444-6AA59F387BD3}"/>
              </a:ext>
            </a:extLst>
          </p:cNvPr>
          <p:cNvSpPr txBox="1"/>
          <p:nvPr/>
        </p:nvSpPr>
        <p:spPr>
          <a:xfrm>
            <a:off x="2827153" y="3481110"/>
            <a:ext cx="1096775"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Reg. Pub.</a:t>
            </a:r>
          </a:p>
        </p:txBody>
      </p:sp>
      <p:cxnSp>
        <p:nvCxnSpPr>
          <p:cNvPr id="21" name="Conector recto de flecha 20">
            <a:extLst>
              <a:ext uri="{FF2B5EF4-FFF2-40B4-BE49-F238E27FC236}">
                <a16:creationId xmlns:a16="http://schemas.microsoft.com/office/drawing/2014/main" id="{5CDDA20B-0F9E-4092-8AAB-6B61164AFC24}"/>
              </a:ext>
            </a:extLst>
          </p:cNvPr>
          <p:cNvCxnSpPr/>
          <p:nvPr/>
        </p:nvCxnSpPr>
        <p:spPr>
          <a:xfrm flipH="1" flipV="1">
            <a:off x="4067944" y="3675435"/>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BD8A46D3-6255-4397-8D17-3D9B29FD0EEC}"/>
              </a:ext>
            </a:extLst>
          </p:cNvPr>
          <p:cNvCxnSpPr/>
          <p:nvPr/>
        </p:nvCxnSpPr>
        <p:spPr>
          <a:xfrm flipH="1" flipV="1">
            <a:off x="4067944" y="4012069"/>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E6E5DAE5-1155-4AD9-BDA8-0B65AA74AB4B}"/>
              </a:ext>
            </a:extLst>
          </p:cNvPr>
          <p:cNvCxnSpPr/>
          <p:nvPr/>
        </p:nvCxnSpPr>
        <p:spPr>
          <a:xfrm flipH="1" flipV="1">
            <a:off x="4067992" y="4323720"/>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1E600A92-75E4-4C61-960D-9D5EE3814BCE}"/>
              </a:ext>
            </a:extLst>
          </p:cNvPr>
          <p:cNvCxnSpPr/>
          <p:nvPr/>
        </p:nvCxnSpPr>
        <p:spPr>
          <a:xfrm flipH="1" flipV="1">
            <a:off x="4067992" y="4647756"/>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CB8694DE-AA23-4C17-9ED0-130338C9BF0E}"/>
              </a:ext>
            </a:extLst>
          </p:cNvPr>
          <p:cNvCxnSpPr/>
          <p:nvPr/>
        </p:nvCxnSpPr>
        <p:spPr>
          <a:xfrm flipH="1" flipV="1">
            <a:off x="4067992" y="4945448"/>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F8EACD90-5F4D-4C74-8D8E-0F09AFABCF05}"/>
              </a:ext>
            </a:extLst>
          </p:cNvPr>
          <p:cNvSpPr txBox="1"/>
          <p:nvPr/>
        </p:nvSpPr>
        <p:spPr>
          <a:xfrm>
            <a:off x="3306451" y="3819664"/>
            <a:ext cx="617477"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FOR</a:t>
            </a:r>
          </a:p>
        </p:txBody>
      </p:sp>
      <p:sp>
        <p:nvSpPr>
          <p:cNvPr id="27" name="CuadroTexto 26">
            <a:extLst>
              <a:ext uri="{FF2B5EF4-FFF2-40B4-BE49-F238E27FC236}">
                <a16:creationId xmlns:a16="http://schemas.microsoft.com/office/drawing/2014/main" id="{67EA0569-272F-471C-9709-D66B1B2CB9A4}"/>
              </a:ext>
            </a:extLst>
          </p:cNvPr>
          <p:cNvSpPr txBox="1"/>
          <p:nvPr/>
        </p:nvSpPr>
        <p:spPr>
          <a:xfrm>
            <a:off x="2771177" y="4130140"/>
            <a:ext cx="1152751"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Verificador</a:t>
            </a:r>
          </a:p>
        </p:txBody>
      </p:sp>
      <p:sp>
        <p:nvSpPr>
          <p:cNvPr id="28" name="CuadroTexto 27">
            <a:extLst>
              <a:ext uri="{FF2B5EF4-FFF2-40B4-BE49-F238E27FC236}">
                <a16:creationId xmlns:a16="http://schemas.microsoft.com/office/drawing/2014/main" id="{8B3D7F19-FD9D-4E42-A8F4-39FD195CD388}"/>
              </a:ext>
            </a:extLst>
          </p:cNvPr>
          <p:cNvSpPr txBox="1"/>
          <p:nvPr/>
        </p:nvSpPr>
        <p:spPr>
          <a:xfrm>
            <a:off x="2884861" y="4469469"/>
            <a:ext cx="1039067"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Sin multa</a:t>
            </a:r>
          </a:p>
        </p:txBody>
      </p:sp>
      <p:sp>
        <p:nvSpPr>
          <p:cNvPr id="29" name="CuadroTexto 28">
            <a:extLst>
              <a:ext uri="{FF2B5EF4-FFF2-40B4-BE49-F238E27FC236}">
                <a16:creationId xmlns:a16="http://schemas.microsoft.com/office/drawing/2014/main" id="{1D047F91-81A6-4A84-8F4D-AB38E0272787}"/>
              </a:ext>
            </a:extLst>
          </p:cNvPr>
          <p:cNvSpPr txBox="1"/>
          <p:nvPr/>
        </p:nvSpPr>
        <p:spPr>
          <a:xfrm>
            <a:off x="533513" y="4755768"/>
            <a:ext cx="3390415"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Parámetros Anteriores y/o Actuales</a:t>
            </a:r>
          </a:p>
        </p:txBody>
      </p:sp>
      <p:cxnSp>
        <p:nvCxnSpPr>
          <p:cNvPr id="30" name="Conector recto de flecha 29">
            <a:extLst>
              <a:ext uri="{FF2B5EF4-FFF2-40B4-BE49-F238E27FC236}">
                <a16:creationId xmlns:a16="http://schemas.microsoft.com/office/drawing/2014/main" id="{01B165F4-C5C6-4C74-A3C0-4BA220C4E348}"/>
              </a:ext>
            </a:extLst>
          </p:cNvPr>
          <p:cNvCxnSpPr/>
          <p:nvPr/>
        </p:nvCxnSpPr>
        <p:spPr>
          <a:xfrm>
            <a:off x="4931992" y="5733256"/>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4D6CB515-1C32-4507-8EEB-C9E793E87BDB}"/>
              </a:ext>
            </a:extLst>
          </p:cNvPr>
          <p:cNvCxnSpPr/>
          <p:nvPr/>
        </p:nvCxnSpPr>
        <p:spPr>
          <a:xfrm flipH="1" flipV="1">
            <a:off x="4067944" y="5733256"/>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CuadroTexto 31">
            <a:extLst>
              <a:ext uri="{FF2B5EF4-FFF2-40B4-BE49-F238E27FC236}">
                <a16:creationId xmlns:a16="http://schemas.microsoft.com/office/drawing/2014/main" id="{7EEE3B15-D9C2-40C5-B965-585629B3FF7B}"/>
              </a:ext>
            </a:extLst>
          </p:cNvPr>
          <p:cNvSpPr txBox="1"/>
          <p:nvPr/>
        </p:nvSpPr>
        <p:spPr>
          <a:xfrm>
            <a:off x="5426558" y="5541495"/>
            <a:ext cx="3480440" cy="646331"/>
          </a:xfrm>
          <a:prstGeom prst="rect">
            <a:avLst/>
          </a:prstGeom>
          <a:noFill/>
        </p:spPr>
        <p:txBody>
          <a:bodyPr wrap="none" rtlCol="0">
            <a:spAutoFit/>
          </a:bodyPr>
          <a:lstStyle/>
          <a:p>
            <a:r>
              <a:rPr lang="es-PE" b="1" dirty="0">
                <a:latin typeface="Arial" panose="020B0604020202020204" pitchFamily="34" charset="0"/>
                <a:cs typeface="Arial" panose="020B0604020202020204" pitchFamily="34" charset="0"/>
              </a:rPr>
              <a:t>D.L.</a:t>
            </a:r>
            <a:r>
              <a:rPr lang="es-PE" sz="1800" b="1" dirty="0">
                <a:latin typeface="Arial" panose="020B0604020202020204" pitchFamily="34" charset="0"/>
                <a:cs typeface="Arial" panose="020B0604020202020204" pitchFamily="34" charset="0"/>
              </a:rPr>
              <a:t>1426 (Excepto para obras </a:t>
            </a:r>
          </a:p>
          <a:p>
            <a:r>
              <a:rPr lang="es-PE" sz="1800" b="1" dirty="0">
                <a:latin typeface="Arial" panose="020B0604020202020204" pitchFamily="34" charset="0"/>
                <a:cs typeface="Arial" panose="020B0604020202020204" pitchFamily="34" charset="0"/>
              </a:rPr>
              <a:t>Del </a:t>
            </a:r>
            <a:r>
              <a:rPr lang="es-PE" b="1" dirty="0">
                <a:latin typeface="Arial" panose="020B0604020202020204" pitchFamily="34" charset="0"/>
                <a:cs typeface="Arial" panose="020B0604020202020204" pitchFamily="34" charset="0"/>
              </a:rPr>
              <a:t>01/01/17 hasta el 17/09/18)</a:t>
            </a:r>
            <a:endParaRPr lang="es-PE" sz="1800" b="1" dirty="0">
              <a:latin typeface="Arial" panose="020B0604020202020204" pitchFamily="34" charset="0"/>
              <a:cs typeface="Arial" panose="020B0604020202020204" pitchFamily="34" charset="0"/>
            </a:endParaRPr>
          </a:p>
        </p:txBody>
      </p:sp>
      <p:sp>
        <p:nvSpPr>
          <p:cNvPr id="33" name="CuadroTexto 32">
            <a:extLst>
              <a:ext uri="{FF2B5EF4-FFF2-40B4-BE49-F238E27FC236}">
                <a16:creationId xmlns:a16="http://schemas.microsoft.com/office/drawing/2014/main" id="{02E5651A-F127-49A9-9C64-668B93BD497E}"/>
              </a:ext>
            </a:extLst>
          </p:cNvPr>
          <p:cNvSpPr txBox="1"/>
          <p:nvPr/>
        </p:nvSpPr>
        <p:spPr>
          <a:xfrm>
            <a:off x="1835696" y="5554232"/>
            <a:ext cx="2185214" cy="369332"/>
          </a:xfrm>
          <a:prstGeom prst="rect">
            <a:avLst/>
          </a:prstGeom>
          <a:noFill/>
        </p:spPr>
        <p:txBody>
          <a:bodyPr wrap="none" rtlCol="0">
            <a:spAutoFit/>
          </a:bodyPr>
          <a:lstStyle/>
          <a:p>
            <a:r>
              <a:rPr lang="es-PE" sz="1800" b="1" dirty="0">
                <a:latin typeface="Arial" panose="020B0604020202020204" pitchFamily="34" charset="0"/>
                <a:cs typeface="Arial" panose="020B0604020202020204" pitchFamily="34" charset="0"/>
              </a:rPr>
              <a:t>Ley 27157 y 30830</a:t>
            </a:r>
          </a:p>
        </p:txBody>
      </p:sp>
      <p:sp>
        <p:nvSpPr>
          <p:cNvPr id="34" name="CuadroTexto 33">
            <a:extLst>
              <a:ext uri="{FF2B5EF4-FFF2-40B4-BE49-F238E27FC236}">
                <a16:creationId xmlns:a16="http://schemas.microsoft.com/office/drawing/2014/main" id="{D7CD633F-2870-4EA9-B688-1C0A2A649E8F}"/>
              </a:ext>
            </a:extLst>
          </p:cNvPr>
          <p:cNvSpPr txBox="1"/>
          <p:nvPr/>
        </p:nvSpPr>
        <p:spPr>
          <a:xfrm>
            <a:off x="4224825" y="2545293"/>
            <a:ext cx="1082348" cy="369332"/>
          </a:xfrm>
          <a:prstGeom prst="rect">
            <a:avLst/>
          </a:prstGeom>
          <a:noFill/>
        </p:spPr>
        <p:txBody>
          <a:bodyPr wrap="none" rtlCol="0">
            <a:spAutoFit/>
          </a:bodyPr>
          <a:lstStyle/>
          <a:p>
            <a:r>
              <a:rPr lang="es-PE" b="1" dirty="0">
                <a:latin typeface="Arial" panose="020B0604020202020204" pitchFamily="34" charset="0"/>
                <a:cs typeface="Arial" panose="020B0604020202020204" pitchFamily="34" charset="0"/>
              </a:rPr>
              <a:t>31</a:t>
            </a:r>
            <a:r>
              <a:rPr lang="es-PE" sz="1800" b="1" dirty="0">
                <a:latin typeface="Arial" panose="020B0604020202020204" pitchFamily="34" charset="0"/>
                <a:cs typeface="Arial" panose="020B0604020202020204" pitchFamily="34" charset="0"/>
              </a:rPr>
              <a:t>/12/16</a:t>
            </a:r>
          </a:p>
        </p:txBody>
      </p:sp>
      <p:cxnSp>
        <p:nvCxnSpPr>
          <p:cNvPr id="35" name="Conector recto de flecha 34">
            <a:extLst>
              <a:ext uri="{FF2B5EF4-FFF2-40B4-BE49-F238E27FC236}">
                <a16:creationId xmlns:a16="http://schemas.microsoft.com/office/drawing/2014/main" id="{46EE0E55-D749-47E3-B786-93867CE1BB8C}"/>
              </a:ext>
            </a:extLst>
          </p:cNvPr>
          <p:cNvCxnSpPr/>
          <p:nvPr/>
        </p:nvCxnSpPr>
        <p:spPr>
          <a:xfrm>
            <a:off x="4932040" y="5234824"/>
            <a:ext cx="43204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CuadroTexto 35">
            <a:extLst>
              <a:ext uri="{FF2B5EF4-FFF2-40B4-BE49-F238E27FC236}">
                <a16:creationId xmlns:a16="http://schemas.microsoft.com/office/drawing/2014/main" id="{7D80249C-8B40-4AE8-90F5-641EE31A9F98}"/>
              </a:ext>
            </a:extLst>
          </p:cNvPr>
          <p:cNvSpPr txBox="1"/>
          <p:nvPr/>
        </p:nvSpPr>
        <p:spPr>
          <a:xfrm>
            <a:off x="5477228" y="5048813"/>
            <a:ext cx="2428870"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No tiene Carga Registral</a:t>
            </a:r>
          </a:p>
        </p:txBody>
      </p:sp>
      <p:cxnSp>
        <p:nvCxnSpPr>
          <p:cNvPr id="37" name="Conector recto de flecha 36">
            <a:extLst>
              <a:ext uri="{FF2B5EF4-FFF2-40B4-BE49-F238E27FC236}">
                <a16:creationId xmlns:a16="http://schemas.microsoft.com/office/drawing/2014/main" id="{4B1D1595-49F1-4CEA-AE28-B2EB1718AD0B}"/>
              </a:ext>
            </a:extLst>
          </p:cNvPr>
          <p:cNvCxnSpPr/>
          <p:nvPr/>
        </p:nvCxnSpPr>
        <p:spPr>
          <a:xfrm flipH="1" flipV="1">
            <a:off x="4067992" y="5234824"/>
            <a:ext cx="4320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E641D495-6A03-47D2-AB90-4A2A85352AC8}"/>
              </a:ext>
            </a:extLst>
          </p:cNvPr>
          <p:cNvSpPr txBox="1"/>
          <p:nvPr/>
        </p:nvSpPr>
        <p:spPr>
          <a:xfrm>
            <a:off x="2315795" y="5045144"/>
            <a:ext cx="1608133" cy="338554"/>
          </a:xfrm>
          <a:prstGeom prst="rect">
            <a:avLst/>
          </a:prstGeom>
          <a:noFill/>
        </p:spPr>
        <p:txBody>
          <a:bodyPr wrap="none" rtlCol="0">
            <a:spAutoFit/>
          </a:bodyPr>
          <a:lstStyle/>
          <a:p>
            <a:r>
              <a:rPr lang="es-PE" sz="1600" dirty="0">
                <a:latin typeface="Arial" panose="020B0604020202020204" pitchFamily="34" charset="0"/>
                <a:cs typeface="Arial" panose="020B0604020202020204" pitchFamily="34" charset="0"/>
              </a:rPr>
              <a:t>Carga Registral</a:t>
            </a:r>
          </a:p>
        </p:txBody>
      </p:sp>
      <p:sp>
        <p:nvSpPr>
          <p:cNvPr id="41" name="Rectángulo 40">
            <a:extLst>
              <a:ext uri="{FF2B5EF4-FFF2-40B4-BE49-F238E27FC236}">
                <a16:creationId xmlns:a16="http://schemas.microsoft.com/office/drawing/2014/main" id="{7B787EC4-4BCF-4975-8417-1A0D5AAEDA69}"/>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Procesos de Regularización de Edificaciones</a:t>
            </a:r>
          </a:p>
        </p:txBody>
      </p:sp>
      <p:sp>
        <p:nvSpPr>
          <p:cNvPr id="43" name="Rectángulo 42">
            <a:extLst>
              <a:ext uri="{FF2B5EF4-FFF2-40B4-BE49-F238E27FC236}">
                <a16:creationId xmlns:a16="http://schemas.microsoft.com/office/drawing/2014/main" id="{91666DB2-26BC-4A40-8172-7BD4397BAA62}"/>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4019827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5837451-6AFB-46A4-B90F-19B159C57175}"/>
              </a:ext>
            </a:extLst>
          </p:cNvPr>
          <p:cNvGrpSpPr/>
          <p:nvPr/>
        </p:nvGrpSpPr>
        <p:grpSpPr>
          <a:xfrm>
            <a:off x="1115616" y="1824173"/>
            <a:ext cx="6463955" cy="2900971"/>
            <a:chOff x="1776035" y="3717032"/>
            <a:chExt cx="5929743" cy="2661221"/>
          </a:xfrm>
        </p:grpSpPr>
        <p:pic>
          <p:nvPicPr>
            <p:cNvPr id="4" name="Imagen 3">
              <a:extLst>
                <a:ext uri="{FF2B5EF4-FFF2-40B4-BE49-F238E27FC236}">
                  <a16:creationId xmlns:a16="http://schemas.microsoft.com/office/drawing/2014/main" id="{B9E41A2D-8FEE-4988-9DCA-2E3B8A2E58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7824" y="3717032"/>
              <a:ext cx="4717954" cy="2661221"/>
            </a:xfrm>
            <a:prstGeom prst="rect">
              <a:avLst/>
            </a:prstGeom>
            <a:ln>
              <a:noFill/>
            </a:ln>
            <a:effectLst>
              <a:softEdge rad="112500"/>
            </a:effectLst>
          </p:spPr>
        </p:pic>
        <p:pic>
          <p:nvPicPr>
            <p:cNvPr id="5" name="Imagen 4">
              <a:extLst>
                <a:ext uri="{FF2B5EF4-FFF2-40B4-BE49-F238E27FC236}">
                  <a16:creationId xmlns:a16="http://schemas.microsoft.com/office/drawing/2014/main" id="{0121779E-391D-421F-8BEE-A3EB1985DE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776035" y="4033564"/>
              <a:ext cx="1847182" cy="2252268"/>
            </a:xfrm>
            <a:prstGeom prst="rect">
              <a:avLst/>
            </a:prstGeom>
            <a:effectLst>
              <a:softEdge rad="31750"/>
            </a:effectLst>
          </p:spPr>
        </p:pic>
      </p:grpSp>
      <p:sp>
        <p:nvSpPr>
          <p:cNvPr id="8" name="Rectángulo 7">
            <a:extLst>
              <a:ext uri="{FF2B5EF4-FFF2-40B4-BE49-F238E27FC236}">
                <a16:creationId xmlns:a16="http://schemas.microsoft.com/office/drawing/2014/main" id="{0B10EC4D-5BF2-4032-A542-5883DF374935}"/>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D)	Regularización de </a:t>
            </a:r>
          </a:p>
          <a:p>
            <a:pPr marL="534988" indent="-534988"/>
            <a:r>
              <a:rPr lang="es-PE" sz="2800" b="1" dirty="0">
                <a:solidFill>
                  <a:srgbClr val="0000FF"/>
                </a:solidFill>
                <a:latin typeface="Arial" panose="020B0604020202020204" pitchFamily="34" charset="0"/>
                <a:cs typeface="Arial" panose="020B0604020202020204" pitchFamily="34" charset="0"/>
              </a:rPr>
              <a:t>	Edificaciones</a:t>
            </a:r>
          </a:p>
        </p:txBody>
      </p:sp>
      <p:sp>
        <p:nvSpPr>
          <p:cNvPr id="10" name="Rectángulo 9">
            <a:extLst>
              <a:ext uri="{FF2B5EF4-FFF2-40B4-BE49-F238E27FC236}">
                <a16:creationId xmlns:a16="http://schemas.microsoft.com/office/drawing/2014/main" id="{B56339A8-1FD2-4043-A17B-7EB2252D9E82}"/>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90597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0AD6109-AE8A-40EA-B431-C1BEA2A51C69}"/>
              </a:ext>
            </a:extLst>
          </p:cNvPr>
          <p:cNvSpPr/>
          <p:nvPr/>
        </p:nvSpPr>
        <p:spPr>
          <a:xfrm>
            <a:off x="323528" y="1340768"/>
            <a:ext cx="8568952" cy="5432256"/>
          </a:xfrm>
          <a:prstGeom prst="rect">
            <a:avLst/>
          </a:prstGeom>
        </p:spPr>
        <p:txBody>
          <a:bodyPr wrap="square">
            <a:spAutoFit/>
          </a:bodyPr>
          <a:lstStyle/>
          <a:p>
            <a:r>
              <a:rPr lang="es-PE" sz="2300" b="1" dirty="0">
                <a:solidFill>
                  <a:srgbClr val="C00000"/>
                </a:solidFill>
                <a:latin typeface="Arial" panose="020B0604020202020204" pitchFamily="34" charset="0"/>
                <a:ea typeface="Calibri" panose="020F0502020204030204" pitchFamily="34" charset="0"/>
                <a:cs typeface="Arial" panose="020B0604020202020204" pitchFamily="34" charset="0"/>
              </a:rPr>
              <a:t>Ley 29090</a:t>
            </a:r>
            <a:r>
              <a:rPr lang="es-PE" sz="2300" b="1" dirty="0">
                <a:solidFill>
                  <a:srgbClr val="FF0000"/>
                </a:solidFill>
                <a:latin typeface="Arial" panose="020B0604020202020204" pitchFamily="34" charset="0"/>
                <a:ea typeface="Calibri" panose="020F0502020204030204" pitchFamily="34" charset="0"/>
                <a:cs typeface="Arial" panose="020B0604020202020204" pitchFamily="34" charset="0"/>
              </a:rPr>
              <a:t/>
            </a:r>
            <a:br>
              <a:rPr lang="es-PE" sz="2300" b="1" dirty="0">
                <a:solidFill>
                  <a:srgbClr val="FF0000"/>
                </a:solidFill>
                <a:latin typeface="Arial" panose="020B0604020202020204" pitchFamily="34" charset="0"/>
                <a:ea typeface="Calibri" panose="020F0502020204030204" pitchFamily="34" charset="0"/>
                <a:cs typeface="Arial" panose="020B0604020202020204" pitchFamily="34" charset="0"/>
              </a:rPr>
            </a:br>
            <a:endParaRPr lang="es-PE" sz="14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300" b="1" dirty="0">
                <a:solidFill>
                  <a:srgbClr val="008000"/>
                </a:solidFill>
                <a:latin typeface="Arial" panose="020B0604020202020204" pitchFamily="34" charset="0"/>
                <a:ea typeface="Calibri" panose="020F0502020204030204" pitchFamily="34" charset="0"/>
                <a:cs typeface="Arial" panose="020B0604020202020204" pitchFamily="34" charset="0"/>
              </a:rPr>
              <a:t>D.1) Vía Municipalidad</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Del 21 de julio de 1999 al 25 de setiembre del 2007 (plazo vencido el 26/09/2017).</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Última modificatoria adiciona plazo: </a:t>
            </a:r>
          </a:p>
          <a:p>
            <a:r>
              <a:rPr lang="es-PE" sz="2300" dirty="0">
                <a:latin typeface="Arial" panose="020B0604020202020204" pitchFamily="34" charset="0"/>
                <a:ea typeface="Calibri" panose="020F0502020204030204" pitchFamily="34" charset="0"/>
                <a:cs typeface="Arial" panose="020B0604020202020204" pitchFamily="34" charset="0"/>
              </a:rPr>
              <a:t>Decreto Legislativo 1426 (Publicado el 16/09/2018): </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Edificaciones terminadas desde el 01 de enero de 2017 hasta el 17 de septiembre de 2018.</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Trámite seguido ante la municipalidad, sujeto a normas de la Ley 29090, y las multas respectivas.</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Del 01 de enero del 2017 hasta el 17 de setiembre del 2018.</a:t>
            </a:r>
          </a:p>
        </p:txBody>
      </p:sp>
      <p:sp>
        <p:nvSpPr>
          <p:cNvPr id="6" name="Rectángulo 5">
            <a:extLst>
              <a:ext uri="{FF2B5EF4-FFF2-40B4-BE49-F238E27FC236}">
                <a16:creationId xmlns:a16="http://schemas.microsoft.com/office/drawing/2014/main" id="{4BE9D5A9-64A3-49E8-B4D2-7793F790E323}"/>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Regularización de </a:t>
            </a:r>
          </a:p>
          <a:p>
            <a:pPr marL="534988" indent="-534988"/>
            <a:r>
              <a:rPr lang="es-PE" sz="2800" b="1" dirty="0">
                <a:latin typeface="Arial" panose="020B0604020202020204" pitchFamily="34" charset="0"/>
                <a:cs typeface="Arial" panose="020B0604020202020204" pitchFamily="34" charset="0"/>
              </a:rPr>
              <a:t>	Edificaciones</a:t>
            </a:r>
          </a:p>
        </p:txBody>
      </p:sp>
      <p:sp>
        <p:nvSpPr>
          <p:cNvPr id="7" name="Rectángulo 6">
            <a:extLst>
              <a:ext uri="{FF2B5EF4-FFF2-40B4-BE49-F238E27FC236}">
                <a16:creationId xmlns:a16="http://schemas.microsoft.com/office/drawing/2014/main" id="{D95005B5-0721-4758-BECD-5666E0D97603}"/>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064823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0AD6109-AE8A-40EA-B431-C1BEA2A51C69}"/>
              </a:ext>
            </a:extLst>
          </p:cNvPr>
          <p:cNvSpPr/>
          <p:nvPr/>
        </p:nvSpPr>
        <p:spPr>
          <a:xfrm>
            <a:off x="323528" y="1340768"/>
            <a:ext cx="8424936" cy="4632037"/>
          </a:xfrm>
          <a:prstGeom prst="rect">
            <a:avLst/>
          </a:prstGeom>
        </p:spPr>
        <p:txBody>
          <a:bodyPr wrap="square">
            <a:spAutoFit/>
          </a:bodyPr>
          <a:lstStyle/>
          <a:p>
            <a:r>
              <a:rPr lang="es-PE" sz="2300" b="1" dirty="0">
                <a:solidFill>
                  <a:srgbClr val="C00000"/>
                </a:solidFill>
                <a:latin typeface="Arial" panose="020B0604020202020204" pitchFamily="34" charset="0"/>
                <a:ea typeface="Calibri" panose="020F0502020204030204" pitchFamily="34" charset="0"/>
                <a:cs typeface="Arial" panose="020B0604020202020204" pitchFamily="34" charset="0"/>
              </a:rPr>
              <a:t>Ley 30830 </a:t>
            </a:r>
          </a:p>
          <a:p>
            <a:endParaRPr lang="es-PE" sz="14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300" b="1" dirty="0">
                <a:solidFill>
                  <a:srgbClr val="008000"/>
                </a:solidFill>
                <a:latin typeface="Arial" panose="020B0604020202020204" pitchFamily="34" charset="0"/>
                <a:ea typeface="Calibri" panose="020F0502020204030204" pitchFamily="34" charset="0"/>
                <a:cs typeface="Arial" panose="020B0604020202020204" pitchFamily="34" charset="0"/>
              </a:rPr>
              <a:t>D.2) Directo a Registro Público</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Con terminación de Obra hasta el 31 de diciembre del 2016.</a:t>
            </a:r>
          </a:p>
          <a:p>
            <a:endParaRPr lang="es-PE" sz="1400" dirty="0">
              <a:latin typeface="Arial" panose="020B0604020202020204" pitchFamily="34" charset="0"/>
              <a:ea typeface="Calibri" panose="020F0502020204030204" pitchFamily="34" charset="0"/>
              <a:cs typeface="Arial" panose="020B0604020202020204" pitchFamily="34" charset="0"/>
            </a:endParaRPr>
          </a:p>
          <a:p>
            <a:r>
              <a:rPr lang="es-PE" sz="2300" dirty="0">
                <a:latin typeface="Arial" panose="020B0604020202020204" pitchFamily="34" charset="0"/>
                <a:ea typeface="Calibri" panose="020F0502020204030204" pitchFamily="34" charset="0"/>
                <a:cs typeface="Arial" panose="020B0604020202020204" pitchFamily="34" charset="0"/>
              </a:rPr>
              <a:t>Se permite la doble regularización de Edificaciones: Los propietarios de edificaciones inscritas mediante regularización podrán acogerse nuevamente al procedimiento de la Ley 27157 para declarar ampliaciones, modificaciones, remodelaciones y/o demoliciones de fábrica, siempre que hayan sido realizadas de forma posterior a la edificación inscrita pero con culminación anterior a la fecha máxima de regularización.</a:t>
            </a:r>
            <a:endParaRPr lang="es-PE" sz="23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C5E5CEDD-9C48-4783-B7C3-199BE8ACC1F9}"/>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Regularización de </a:t>
            </a:r>
          </a:p>
          <a:p>
            <a:pPr marL="534988" indent="-534988"/>
            <a:r>
              <a:rPr lang="es-PE" sz="2800" b="1" dirty="0">
                <a:latin typeface="Arial" panose="020B0604020202020204" pitchFamily="34" charset="0"/>
                <a:cs typeface="Arial" panose="020B0604020202020204" pitchFamily="34" charset="0"/>
              </a:rPr>
              <a:t>	Edificaciones</a:t>
            </a:r>
          </a:p>
        </p:txBody>
      </p:sp>
      <p:sp>
        <p:nvSpPr>
          <p:cNvPr id="7" name="Rectángulo 6">
            <a:extLst>
              <a:ext uri="{FF2B5EF4-FFF2-40B4-BE49-F238E27FC236}">
                <a16:creationId xmlns:a16="http://schemas.microsoft.com/office/drawing/2014/main" id="{F8865C2C-1A99-4319-9A3D-E744EB433AB8}"/>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21451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54772" y="2060848"/>
            <a:ext cx="8836004" cy="2952328"/>
          </a:xfrm>
        </p:spPr>
        <p:txBody>
          <a:bodyPr anchor="ctr" anchorCtr="0"/>
          <a:lstStyle/>
          <a:p>
            <a:pPr marL="0" indent="0" algn="ctr">
              <a:buNone/>
            </a:pPr>
            <a:r>
              <a:rPr lang="es-ES" sz="4600" b="1" dirty="0">
                <a:solidFill>
                  <a:srgbClr val="C00000"/>
                </a:solidFill>
                <a:latin typeface="Arial Black" pitchFamily="34" charset="0"/>
                <a:cs typeface="Arial" charset="0"/>
              </a:rPr>
              <a:t>1. INTRODUCCIÓN</a:t>
            </a:r>
          </a:p>
        </p:txBody>
      </p:sp>
    </p:spTree>
    <p:extLst>
      <p:ext uri="{BB962C8B-B14F-4D97-AF65-F5344CB8AC3E}">
        <p14:creationId xmlns:p14="http://schemas.microsoft.com/office/powerpoint/2010/main" val="718364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EE0F2C1-99EF-471B-B317-AFCDA2E1F349}"/>
              </a:ext>
            </a:extLst>
          </p:cNvPr>
          <p:cNvSpPr/>
          <p:nvPr/>
        </p:nvSpPr>
        <p:spPr>
          <a:xfrm>
            <a:off x="323528" y="1340768"/>
            <a:ext cx="8712968" cy="4570482"/>
          </a:xfrm>
          <a:prstGeom prst="rect">
            <a:avLst/>
          </a:prstGeom>
        </p:spPr>
        <p:txBody>
          <a:bodyPr wrap="square">
            <a:spAutoFit/>
          </a:bodyPr>
          <a:lstStyle/>
          <a:p>
            <a:r>
              <a:rPr lang="es-PE" sz="2300" b="1" dirty="0">
                <a:solidFill>
                  <a:srgbClr val="C00000"/>
                </a:solidFill>
                <a:latin typeface="Arial" panose="020B0604020202020204" pitchFamily="34" charset="0"/>
                <a:ea typeface="Calibri" panose="020F0502020204030204" pitchFamily="34" charset="0"/>
                <a:cs typeface="Arial" panose="020B0604020202020204" pitchFamily="34" charset="0"/>
              </a:rPr>
              <a:t>Ley 30830 </a:t>
            </a:r>
          </a:p>
          <a:p>
            <a:endParaRPr lang="es-PE" sz="14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r>
              <a:rPr lang="es-PE" sz="2300" b="1" dirty="0">
                <a:solidFill>
                  <a:srgbClr val="008000"/>
                </a:solidFill>
                <a:latin typeface="Arial" panose="020B0604020202020204" pitchFamily="34" charset="0"/>
                <a:ea typeface="Calibri" panose="020F0502020204030204" pitchFamily="34" charset="0"/>
                <a:cs typeface="Arial" panose="020B0604020202020204" pitchFamily="34" charset="0"/>
              </a:rPr>
              <a:t>D.3) Determinación expresa de causales de improcedencia</a:t>
            </a:r>
          </a:p>
          <a:p>
            <a:endParaRPr lang="es-PE" sz="1400" dirty="0">
              <a:latin typeface="Arial" panose="020B0604020202020204" pitchFamily="34" charset="0"/>
              <a:ea typeface="Calibri" panose="020F0502020204030204" pitchFamily="34" charset="0"/>
              <a:cs typeface="Arial" panose="020B0604020202020204" pitchFamily="34" charset="0"/>
            </a:endParaRPr>
          </a:p>
          <a:p>
            <a:pPr marL="361950" indent="-361950"/>
            <a:r>
              <a:rPr lang="es-PE" sz="2300" dirty="0">
                <a:latin typeface="Arial" panose="020B0604020202020204" pitchFamily="34" charset="0"/>
                <a:ea typeface="Calibri" panose="020F0502020204030204" pitchFamily="34" charset="0"/>
                <a:cs typeface="Arial" panose="020B0604020202020204" pitchFamily="34" charset="0"/>
              </a:rPr>
              <a:t>-	Zonas Arqueológicas.</a:t>
            </a:r>
          </a:p>
          <a:p>
            <a:pPr marL="361950" indent="-361950">
              <a:buFont typeface="Arial" panose="020B0604020202020204" pitchFamily="34" charset="0"/>
              <a:buChar char="•"/>
            </a:pPr>
            <a:endParaRPr lang="es-PE" sz="1400" dirty="0">
              <a:latin typeface="Arial" panose="020B0604020202020204" pitchFamily="34" charset="0"/>
              <a:ea typeface="Calibri" panose="020F0502020204030204" pitchFamily="34" charset="0"/>
              <a:cs typeface="Arial" panose="020B0604020202020204" pitchFamily="34" charset="0"/>
            </a:endParaRPr>
          </a:p>
          <a:p>
            <a:pPr marL="361950" indent="-361950"/>
            <a:r>
              <a:rPr lang="es-PE" sz="2300" dirty="0">
                <a:latin typeface="Arial" panose="020B0604020202020204" pitchFamily="34" charset="0"/>
                <a:ea typeface="Calibri" panose="020F0502020204030204" pitchFamily="34" charset="0"/>
                <a:cs typeface="Arial" panose="020B0604020202020204" pitchFamily="34" charset="0"/>
              </a:rPr>
              <a:t>-	Zona de protección ecológica.</a:t>
            </a:r>
          </a:p>
          <a:p>
            <a:pPr marL="361950" indent="-361950">
              <a:buFont typeface="Arial" panose="020B0604020202020204" pitchFamily="34" charset="0"/>
              <a:buChar char="•"/>
            </a:pPr>
            <a:endParaRPr lang="es-PE" sz="1400" dirty="0">
              <a:latin typeface="Arial" panose="020B0604020202020204" pitchFamily="34" charset="0"/>
              <a:ea typeface="Calibri" panose="020F0502020204030204" pitchFamily="34" charset="0"/>
              <a:cs typeface="Arial" panose="020B0604020202020204" pitchFamily="34" charset="0"/>
            </a:endParaRPr>
          </a:p>
          <a:p>
            <a:pPr marL="361950" indent="-361950"/>
            <a:r>
              <a:rPr lang="es-PE" sz="2300" dirty="0">
                <a:latin typeface="Arial" panose="020B0604020202020204" pitchFamily="34" charset="0"/>
                <a:ea typeface="Calibri" panose="020F0502020204030204" pitchFamily="34" charset="0"/>
                <a:cs typeface="Arial" panose="020B0604020202020204" pitchFamily="34" charset="0"/>
              </a:rPr>
              <a:t>-	Zonas de riesgo para la salud e integridad física.</a:t>
            </a:r>
          </a:p>
          <a:p>
            <a:pPr marL="361950" indent="-361950"/>
            <a:endParaRPr lang="es-PE" sz="1400" dirty="0">
              <a:latin typeface="Arial" panose="020B0604020202020204" pitchFamily="34" charset="0"/>
              <a:ea typeface="Calibri" panose="020F0502020204030204" pitchFamily="34" charset="0"/>
              <a:cs typeface="Arial" panose="020B0604020202020204" pitchFamily="34" charset="0"/>
            </a:endParaRPr>
          </a:p>
          <a:p>
            <a:pPr marL="361950" indent="-361950"/>
            <a:r>
              <a:rPr lang="es-PE" sz="2300" dirty="0">
                <a:latin typeface="Arial" panose="020B0604020202020204" pitchFamily="34" charset="0"/>
                <a:ea typeface="Calibri" panose="020F0502020204030204" pitchFamily="34" charset="0"/>
                <a:cs typeface="Arial" panose="020B0604020202020204" pitchFamily="34" charset="0"/>
              </a:rPr>
              <a:t>-	Edificaciones en riberas de ríos, lagos o mares.</a:t>
            </a:r>
          </a:p>
          <a:p>
            <a:pPr marL="361950" indent="-361950">
              <a:buFont typeface="Arial" panose="020B0604020202020204" pitchFamily="34" charset="0"/>
              <a:buChar char="•"/>
            </a:pPr>
            <a:endParaRPr lang="es-PE" sz="1400" dirty="0">
              <a:latin typeface="Arial" panose="020B0604020202020204" pitchFamily="34" charset="0"/>
              <a:ea typeface="Calibri" panose="020F0502020204030204" pitchFamily="34" charset="0"/>
              <a:cs typeface="Arial" panose="020B0604020202020204" pitchFamily="34" charset="0"/>
            </a:endParaRPr>
          </a:p>
          <a:p>
            <a:pPr marL="361950" indent="-361950"/>
            <a:r>
              <a:rPr lang="es-PE" sz="2300" dirty="0">
                <a:latin typeface="Arial" panose="020B0604020202020204" pitchFamily="34" charset="0"/>
                <a:ea typeface="Calibri" panose="020F0502020204030204" pitchFamily="34" charset="0"/>
                <a:cs typeface="Arial" panose="020B0604020202020204" pitchFamily="34" charset="0"/>
              </a:rPr>
              <a:t>-	Edificaciones en las que resulte evidente la contravención a los elementos básicos de seguridad, lo cual ponga en riesgo la vida humana.</a:t>
            </a:r>
          </a:p>
        </p:txBody>
      </p:sp>
      <p:sp>
        <p:nvSpPr>
          <p:cNvPr id="6" name="Rectángulo 5">
            <a:extLst>
              <a:ext uri="{FF2B5EF4-FFF2-40B4-BE49-F238E27FC236}">
                <a16:creationId xmlns:a16="http://schemas.microsoft.com/office/drawing/2014/main" id="{A16B2984-3BFB-4206-83E7-B77722AB615F}"/>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Regularización de </a:t>
            </a:r>
          </a:p>
          <a:p>
            <a:pPr marL="534988" indent="-534988"/>
            <a:r>
              <a:rPr lang="es-PE" sz="2800" b="1" dirty="0">
                <a:latin typeface="Arial" panose="020B0604020202020204" pitchFamily="34" charset="0"/>
                <a:cs typeface="Arial" panose="020B0604020202020204" pitchFamily="34" charset="0"/>
              </a:rPr>
              <a:t>	Edificaciones</a:t>
            </a:r>
          </a:p>
        </p:txBody>
      </p:sp>
      <p:sp>
        <p:nvSpPr>
          <p:cNvPr id="7" name="Rectángulo 6">
            <a:extLst>
              <a:ext uri="{FF2B5EF4-FFF2-40B4-BE49-F238E27FC236}">
                <a16:creationId xmlns:a16="http://schemas.microsoft.com/office/drawing/2014/main" id="{9EE9646B-B7B7-4CEB-86B7-DFAC8E689D86}"/>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358786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760E1DE-7EDB-44AD-B812-8DC9E1FC5E0C}"/>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6" name="Rectangle 3">
            <a:extLst>
              <a:ext uri="{FF2B5EF4-FFF2-40B4-BE49-F238E27FC236}">
                <a16:creationId xmlns:a16="http://schemas.microsoft.com/office/drawing/2014/main" id="{34C19C4F-C214-4407-9A6F-B913BF708CF5}"/>
              </a:ext>
            </a:extLst>
          </p:cNvPr>
          <p:cNvSpPr txBox="1">
            <a:spLocks noChangeArrowheads="1"/>
          </p:cNvSpPr>
          <p:nvPr/>
        </p:nvSpPr>
        <p:spPr bwMode="auto">
          <a:xfrm>
            <a:off x="174336" y="2060848"/>
            <a:ext cx="8784976" cy="29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ctr"/>
            <a:r>
              <a:rPr lang="es-ES" sz="4600" b="1" dirty="0">
                <a:solidFill>
                  <a:srgbClr val="C00000"/>
                </a:solidFill>
                <a:latin typeface="Arial Black" pitchFamily="34" charset="0"/>
                <a:cs typeface="Arial" charset="0"/>
              </a:rPr>
              <a:t>2. LEVANTAMIENTO DE CARGAS REGISTRALES</a:t>
            </a:r>
          </a:p>
        </p:txBody>
      </p:sp>
    </p:spTree>
    <p:extLst>
      <p:ext uri="{BB962C8B-B14F-4D97-AF65-F5344CB8AC3E}">
        <p14:creationId xmlns:p14="http://schemas.microsoft.com/office/powerpoint/2010/main" val="302539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20040" y="3032956"/>
            <a:ext cx="8503920" cy="792088"/>
          </a:xfrm>
        </p:spPr>
        <p:txBody>
          <a:bodyPr/>
          <a:lstStyle/>
          <a:p>
            <a:pPr algn="ctr"/>
            <a:r>
              <a:rPr lang="es-ES" sz="4500" b="1" dirty="0">
                <a:solidFill>
                  <a:srgbClr val="C00000"/>
                </a:solidFill>
                <a:latin typeface="Arial Black" pitchFamily="34" charset="0"/>
                <a:cs typeface="Arial" charset="0"/>
              </a:rPr>
              <a:t>2.1 DEFINICIONES</a:t>
            </a:r>
          </a:p>
        </p:txBody>
      </p:sp>
    </p:spTree>
    <p:extLst>
      <p:ext uri="{BB962C8B-B14F-4D97-AF65-F5344CB8AC3E}">
        <p14:creationId xmlns:p14="http://schemas.microsoft.com/office/powerpoint/2010/main" val="29105569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1000"/>
                                        <p:tgtEl>
                                          <p:spTgt spid="22530">
                                            <p:txEl>
                                              <p:pRg st="0" end="0"/>
                                            </p:txEl>
                                          </p:spTgt>
                                        </p:tgtEl>
                                      </p:cBhvr>
                                    </p:animEffect>
                                    <p:anim calcmode="lin" valueType="num">
                                      <p:cBhvr>
                                        <p:cTn id="8" dur="10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7F1A872-4F34-4BC0-B845-77AFC7573DF4}"/>
              </a:ext>
            </a:extLst>
          </p:cNvPr>
          <p:cNvSpPr txBox="1">
            <a:spLocks noChangeArrowheads="1"/>
          </p:cNvSpPr>
          <p:nvPr/>
        </p:nvSpPr>
        <p:spPr bwMode="auto">
          <a:xfrm>
            <a:off x="304477" y="946820"/>
            <a:ext cx="8587997" cy="519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1950" indent="-361950">
              <a:spcBef>
                <a:spcPts val="0"/>
              </a:spcBef>
              <a:buNone/>
            </a:pPr>
            <a:r>
              <a:rPr lang="es-ES" sz="2400" dirty="0"/>
              <a:t>-	</a:t>
            </a:r>
            <a:r>
              <a:rPr lang="es-PE" sz="2400" dirty="0"/>
              <a:t>En el mundo de la construcción financiada, existe un rubro tan importante como el crédito, se llama CARGA REGISTRAL de la edificación.</a:t>
            </a:r>
          </a:p>
          <a:p>
            <a:pPr marL="361950" indent="-361950">
              <a:spcBef>
                <a:spcPts val="0"/>
              </a:spcBef>
              <a:buNone/>
            </a:pPr>
            <a:r>
              <a:rPr lang="es-PE" sz="2400" dirty="0"/>
              <a:t> </a:t>
            </a:r>
          </a:p>
          <a:p>
            <a:pPr marL="361950" indent="-361950">
              <a:spcBef>
                <a:spcPts val="0"/>
              </a:spcBef>
              <a:buNone/>
            </a:pPr>
            <a:r>
              <a:rPr lang="es-PE" sz="2400" dirty="0"/>
              <a:t>-	Para muchos ingenieros, arquitectos, empresarios promotores e inmobiliarias representa un impase para el financiamiento de compra-venta o ampliación de edificaciones, que estas tengan cargas registrales inscritas. </a:t>
            </a:r>
          </a:p>
          <a:p>
            <a:pPr algn="just"/>
            <a:endParaRPr lang="es-ES" sz="2000" dirty="0">
              <a:latin typeface="Times New Roman" pitchFamily="18" charset="0"/>
              <a:cs typeface="Arial" charset="0"/>
            </a:endParaRPr>
          </a:p>
          <a:p>
            <a:pPr algn="just">
              <a:buFontTx/>
              <a:buNone/>
            </a:pPr>
            <a:endParaRPr lang="es-ES" sz="2000" dirty="0">
              <a:latin typeface="Times New Roman" pitchFamily="18" charset="0"/>
              <a:cs typeface="Arial" charset="0"/>
            </a:endParaRPr>
          </a:p>
        </p:txBody>
      </p:sp>
      <p:sp>
        <p:nvSpPr>
          <p:cNvPr id="10" name="Rectangle 3">
            <a:extLst>
              <a:ext uri="{FF2B5EF4-FFF2-40B4-BE49-F238E27FC236}">
                <a16:creationId xmlns:a16="http://schemas.microsoft.com/office/drawing/2014/main" id="{61E3A0D6-B367-4D8F-875E-EDCD2CA4FC88}"/>
              </a:ext>
            </a:extLst>
          </p:cNvPr>
          <p:cNvSpPr txBox="1">
            <a:spLocks noChangeArrowheads="1"/>
          </p:cNvSpPr>
          <p:nvPr/>
        </p:nvSpPr>
        <p:spPr bwMode="auto">
          <a:xfrm>
            <a:off x="300285" y="433239"/>
            <a:ext cx="8592195" cy="47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Tx/>
              <a:buNone/>
            </a:pPr>
            <a:r>
              <a:rPr lang="es-ES_tradnl" sz="2400" b="1" dirty="0">
                <a:solidFill>
                  <a:srgbClr val="0000FF"/>
                </a:solidFill>
              </a:rPr>
              <a:t>¿Qué es la carga registral y cómo influye?</a:t>
            </a:r>
          </a:p>
          <a:p>
            <a:pPr marL="0" indent="0" algn="just">
              <a:buFont typeface="Wingdings 2" pitchFamily="18" charset="2"/>
              <a:buNone/>
            </a:pPr>
            <a:endParaRPr lang="es-ES" sz="800" dirty="0"/>
          </a:p>
          <a:p>
            <a:pPr algn="just">
              <a:lnSpc>
                <a:spcPct val="90000"/>
              </a:lnSpc>
              <a:buFontTx/>
              <a:buNone/>
            </a:pPr>
            <a:endParaRPr lang="es-ES_tradnl" sz="2400" b="1" dirty="0"/>
          </a:p>
        </p:txBody>
      </p:sp>
    </p:spTree>
    <p:extLst>
      <p:ext uri="{BB962C8B-B14F-4D97-AF65-F5344CB8AC3E}">
        <p14:creationId xmlns:p14="http://schemas.microsoft.com/office/powerpoint/2010/main" val="42372217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3"/>
          <p:cNvSpPr>
            <a:spLocks noGrp="1" noChangeArrowheads="1"/>
          </p:cNvSpPr>
          <p:nvPr>
            <p:ph sz="quarter" idx="1"/>
          </p:nvPr>
        </p:nvSpPr>
        <p:spPr>
          <a:xfrm>
            <a:off x="304477" y="946820"/>
            <a:ext cx="8587997" cy="5190328"/>
          </a:xfrm>
        </p:spPr>
        <p:txBody>
          <a:bodyPr/>
          <a:lstStyle/>
          <a:p>
            <a:pPr marL="361950" indent="-361950">
              <a:buNone/>
            </a:pPr>
            <a:r>
              <a:rPr lang="es-ES" sz="2300" dirty="0"/>
              <a:t>-	La carga registral está dispuesta por la Ley N.º 27157 en los procesos de regularización de edificaciones (obras que se han construido antes del 20 de julio del año 1999, fecha de la publicación de la Ley) y obedece a la observación que hace el verificador (ingeniero civil o arquitecto colegiado que declara la edificación, directamente al registro público) y que el registrador de acuerdo a la Ley la convierte en carga registral. </a:t>
            </a:r>
          </a:p>
          <a:p>
            <a:pPr marL="361950" indent="-361950">
              <a:buNone/>
            </a:pPr>
            <a:endParaRPr lang="es-ES" sz="1100" dirty="0"/>
          </a:p>
          <a:p>
            <a:pPr marL="361950" indent="-361950">
              <a:buNone/>
            </a:pPr>
            <a:r>
              <a:rPr lang="es-ES" sz="2300" dirty="0"/>
              <a:t>-	La observación que advierte el verificador es la discrepancia de lo señalado en el Certificado de Parámetros Urbanísticos y Edificatorios otorgado por la municipalidad donde se ubica el predio con la realidad de la obra. Hay que tener en cuenta que el Certificado es actual y la edificación es anterior a esas condiciones que establece el parámetro. </a:t>
            </a:r>
          </a:p>
          <a:p>
            <a:pPr algn="just"/>
            <a:endParaRPr lang="es-ES" sz="2000" dirty="0">
              <a:latin typeface="Times New Roman" pitchFamily="18" charset="0"/>
              <a:cs typeface="Arial" charset="0"/>
            </a:endParaRPr>
          </a:p>
          <a:p>
            <a:pPr algn="just">
              <a:buFontTx/>
              <a:buNone/>
            </a:pPr>
            <a:endParaRPr lang="es-ES" sz="2000" dirty="0">
              <a:latin typeface="Times New Roman" pitchFamily="18" charset="0"/>
              <a:cs typeface="Arial" charset="0"/>
            </a:endParaRPr>
          </a:p>
        </p:txBody>
      </p:sp>
      <p:sp>
        <p:nvSpPr>
          <p:cNvPr id="4" name="Rectangle 3">
            <a:extLst>
              <a:ext uri="{FF2B5EF4-FFF2-40B4-BE49-F238E27FC236}">
                <a16:creationId xmlns:a16="http://schemas.microsoft.com/office/drawing/2014/main" id="{D1121473-2F5B-4524-A2E9-72E4001BFEEF}"/>
              </a:ext>
            </a:extLst>
          </p:cNvPr>
          <p:cNvSpPr txBox="1">
            <a:spLocks noChangeArrowheads="1"/>
          </p:cNvSpPr>
          <p:nvPr/>
        </p:nvSpPr>
        <p:spPr bwMode="auto">
          <a:xfrm>
            <a:off x="300285" y="433239"/>
            <a:ext cx="8592195" cy="47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Tx/>
              <a:buNone/>
            </a:pPr>
            <a:r>
              <a:rPr lang="es-ES_tradnl" sz="2400" b="1" dirty="0">
                <a:solidFill>
                  <a:srgbClr val="0000FF"/>
                </a:solidFill>
              </a:rPr>
              <a:t>¿Qué es la carga registral y cómo influye?</a:t>
            </a:r>
          </a:p>
          <a:p>
            <a:pPr marL="0" indent="0" algn="just">
              <a:buFont typeface="Wingdings 2" pitchFamily="18" charset="2"/>
              <a:buNone/>
            </a:pPr>
            <a:endParaRPr lang="es-ES" sz="800" dirty="0">
              <a:solidFill>
                <a:srgbClr val="0000FF"/>
              </a:solidFill>
            </a:endParaRPr>
          </a:p>
          <a:p>
            <a:pPr algn="just">
              <a:lnSpc>
                <a:spcPct val="90000"/>
              </a:lnSpc>
              <a:buFontTx/>
              <a:buNone/>
            </a:pPr>
            <a:endParaRPr lang="es-ES_tradnl" sz="2400" b="1" dirty="0">
              <a:solidFill>
                <a:srgbClr val="0000FF"/>
              </a:solidFill>
            </a:endParaRPr>
          </a:p>
        </p:txBody>
      </p:sp>
    </p:spTree>
    <p:extLst>
      <p:ext uri="{BB962C8B-B14F-4D97-AF65-F5344CB8AC3E}">
        <p14:creationId xmlns:p14="http://schemas.microsoft.com/office/powerpoint/2010/main" val="3828411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20040" y="3068960"/>
            <a:ext cx="8503920" cy="720080"/>
          </a:xfrm>
        </p:spPr>
        <p:txBody>
          <a:bodyPr/>
          <a:lstStyle/>
          <a:p>
            <a:pPr algn="ctr"/>
            <a:r>
              <a:rPr lang="es-ES" sz="4500" b="1" dirty="0">
                <a:solidFill>
                  <a:srgbClr val="C00000"/>
                </a:solidFill>
                <a:latin typeface="Arial Black" pitchFamily="34" charset="0"/>
                <a:cs typeface="Arial" charset="0"/>
              </a:rPr>
              <a:t>2.2 PROBLEMÁTICA</a:t>
            </a:r>
          </a:p>
        </p:txBody>
      </p:sp>
    </p:spTree>
    <p:extLst>
      <p:ext uri="{BB962C8B-B14F-4D97-AF65-F5344CB8AC3E}">
        <p14:creationId xmlns:p14="http://schemas.microsoft.com/office/powerpoint/2010/main" val="23818276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1000"/>
                                        <p:tgtEl>
                                          <p:spTgt spid="22530">
                                            <p:txEl>
                                              <p:pRg st="0" end="0"/>
                                            </p:txEl>
                                          </p:spTgt>
                                        </p:tgtEl>
                                      </p:cBhvr>
                                    </p:animEffect>
                                    <p:anim calcmode="lin" valueType="num">
                                      <p:cBhvr>
                                        <p:cTn id="8" dur="10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2 Marcador de contenido"/>
          <p:cNvSpPr>
            <a:spLocks noGrp="1"/>
          </p:cNvSpPr>
          <p:nvPr>
            <p:ph sz="quarter" idx="1"/>
          </p:nvPr>
        </p:nvSpPr>
        <p:spPr>
          <a:xfrm>
            <a:off x="323527" y="942628"/>
            <a:ext cx="8592195" cy="5400600"/>
          </a:xfrm>
        </p:spPr>
        <p:txBody>
          <a:bodyPr/>
          <a:lstStyle/>
          <a:p>
            <a:pPr marL="361950" indent="-361950">
              <a:spcBef>
                <a:spcPts val="0"/>
              </a:spcBef>
              <a:buNone/>
            </a:pPr>
            <a:r>
              <a:rPr lang="es-ES" sz="2400" dirty="0"/>
              <a:t>-	Muchas entidades financieras no dan créditos a edificaciones que tienen cargas registrales, considerándolas que no son objeto de garantía, esto es, en el fondo que el predio tiene valor cero (sin valor). Este criterio es totalmente errado, por cuanto el valor de un predio está constituido por la suma de 2 valores: el valor del terreno más el valor de la edificación (declaratoria de edificación); si por efecto de las cargas la edificación no tiene valor, queda el valor del terreno en el predio, dicho valor es el que debe constituir la garantía. El valor de la edificación está, en este caso, supeditado al tipo de carga que tiene el predio, pudiendo ser una carga subsanable o no subsanable, dependiendo del estudio que haga el perito tasador en cuanto afecta la carga al valor de la edificación.</a:t>
            </a:r>
            <a:endParaRPr lang="es-ES_tradnl" sz="2400" b="1" dirty="0"/>
          </a:p>
          <a:p>
            <a:endParaRPr lang="es-ES" sz="2000" dirty="0"/>
          </a:p>
          <a:p>
            <a:endParaRPr lang="es-ES" dirty="0"/>
          </a:p>
          <a:p>
            <a:endParaRPr lang="es-ES" dirty="0"/>
          </a:p>
          <a:p>
            <a:endParaRPr lang="es-ES" dirty="0"/>
          </a:p>
          <a:p>
            <a:endParaRPr lang="es-ES" dirty="0"/>
          </a:p>
          <a:p>
            <a:pPr algn="ctr">
              <a:buFontTx/>
              <a:buNone/>
            </a:pPr>
            <a:endParaRPr lang="es-ES" sz="2600" b="1" dirty="0"/>
          </a:p>
        </p:txBody>
      </p:sp>
      <p:sp>
        <p:nvSpPr>
          <p:cNvPr id="3" name="Rectangle 3">
            <a:extLst>
              <a:ext uri="{FF2B5EF4-FFF2-40B4-BE49-F238E27FC236}">
                <a16:creationId xmlns:a16="http://schemas.microsoft.com/office/drawing/2014/main" id="{D4C9B2EE-BF1F-488B-B996-D5FC7E81A9D8}"/>
              </a:ext>
            </a:extLst>
          </p:cNvPr>
          <p:cNvSpPr txBox="1">
            <a:spLocks noChangeArrowheads="1"/>
          </p:cNvSpPr>
          <p:nvPr/>
        </p:nvSpPr>
        <p:spPr bwMode="auto">
          <a:xfrm>
            <a:off x="300285" y="433239"/>
            <a:ext cx="8592195" cy="47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Tx/>
              <a:buNone/>
            </a:pPr>
            <a:r>
              <a:rPr lang="es-ES_tradnl" sz="2400" b="1" dirty="0">
                <a:solidFill>
                  <a:srgbClr val="0000FF"/>
                </a:solidFill>
              </a:rPr>
              <a:t>Problemática</a:t>
            </a:r>
          </a:p>
          <a:p>
            <a:pPr marL="0" indent="0" algn="just">
              <a:buFont typeface="Wingdings 2" pitchFamily="18" charset="2"/>
              <a:buNone/>
            </a:pPr>
            <a:endParaRPr lang="es-ES" sz="800" dirty="0"/>
          </a:p>
          <a:p>
            <a:pPr algn="just">
              <a:lnSpc>
                <a:spcPct val="90000"/>
              </a:lnSpc>
              <a:buFontTx/>
              <a:buNone/>
            </a:pPr>
            <a:endParaRPr lang="es-ES_tradnl" sz="2400" b="1" dirty="0"/>
          </a:p>
        </p:txBody>
      </p:sp>
    </p:spTree>
    <p:extLst>
      <p:ext uri="{BB962C8B-B14F-4D97-AF65-F5344CB8AC3E}">
        <p14:creationId xmlns:p14="http://schemas.microsoft.com/office/powerpoint/2010/main" val="3550321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1000"/>
                                        <p:tgtEl>
                                          <p:spTgt spid="23554">
                                            <p:txEl>
                                              <p:pRg st="0" end="0"/>
                                            </p:txEl>
                                          </p:spTgt>
                                        </p:tgtEl>
                                      </p:cBhvr>
                                    </p:animEffect>
                                    <p:anim calcmode="lin" valueType="num">
                                      <p:cBhvr>
                                        <p:cTn id="8" dur="10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4EEE5832-62B6-437D-A718-EE775F930563}"/>
              </a:ext>
            </a:extLst>
          </p:cNvPr>
          <p:cNvSpPr txBox="1">
            <a:spLocks/>
          </p:cNvSpPr>
          <p:nvPr/>
        </p:nvSpPr>
        <p:spPr bwMode="auto">
          <a:xfrm>
            <a:off x="323527" y="942628"/>
            <a:ext cx="8592195"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1950" indent="-361950">
              <a:spcBef>
                <a:spcPts val="0"/>
              </a:spcBef>
              <a:buNone/>
            </a:pPr>
            <a:r>
              <a:rPr lang="es-ES" sz="2400" dirty="0"/>
              <a:t>-	</a:t>
            </a:r>
            <a:r>
              <a:rPr lang="es-PE" sz="2400" dirty="0"/>
              <a:t>Las normas se interpretan en forma retroactiva, no pudiendo ser porque no existiría la estabilidad y garantía jurídica sobre los actuados.</a:t>
            </a:r>
          </a:p>
          <a:p>
            <a:pPr marL="361950" indent="-361950">
              <a:spcBef>
                <a:spcPts val="0"/>
              </a:spcBef>
              <a:buNone/>
            </a:pPr>
            <a:endParaRPr lang="es-PE" sz="2400" dirty="0"/>
          </a:p>
          <a:p>
            <a:pPr marL="361950" indent="-361950">
              <a:spcBef>
                <a:spcPts val="0"/>
              </a:spcBef>
              <a:buNone/>
            </a:pPr>
            <a:r>
              <a:rPr lang="es-PE" sz="2400" dirty="0"/>
              <a:t>-	La interpretación de las normas se hace a veces solo dentro del contexto jurídico, sin tener en cuenta las consideraciones técnicas que tiene cada predio que se estudia o se inscribe. Muchas veces, la interpretación de los artículos de la Ley no corresponde a la interpretación registral que realmente corresponde, como por ejemplo:</a:t>
            </a:r>
          </a:p>
          <a:p>
            <a:pPr marL="361950" indent="-361950">
              <a:spcBef>
                <a:spcPts val="0"/>
              </a:spcBef>
              <a:buNone/>
            </a:pPr>
            <a:r>
              <a:rPr lang="es-PE" sz="2400" dirty="0"/>
              <a:t>	</a:t>
            </a:r>
          </a:p>
          <a:p>
            <a:pPr marL="361950" indent="-361950">
              <a:spcBef>
                <a:spcPts val="0"/>
              </a:spcBef>
              <a:buNone/>
            </a:pPr>
            <a:r>
              <a:rPr lang="es-PE" sz="2400" dirty="0"/>
              <a:t>	La ley N.º 27157 señala, en su artículo 3 con relación a la regularización de edificaciones, que pueden acogerse a la Ley las edificaciones: </a:t>
            </a:r>
          </a:p>
          <a:p>
            <a:pPr marL="361950" indent="-361950">
              <a:spcBef>
                <a:spcPts val="0"/>
              </a:spcBef>
              <a:buNone/>
            </a:pPr>
            <a:endParaRPr lang="es-PE" sz="2400" dirty="0"/>
          </a:p>
          <a:p>
            <a:endParaRPr lang="es-ES" sz="2000" dirty="0"/>
          </a:p>
          <a:p>
            <a:endParaRPr lang="es-ES" dirty="0"/>
          </a:p>
          <a:p>
            <a:endParaRPr lang="es-ES" dirty="0"/>
          </a:p>
          <a:p>
            <a:endParaRPr lang="es-ES" dirty="0"/>
          </a:p>
          <a:p>
            <a:endParaRPr lang="es-ES" dirty="0"/>
          </a:p>
          <a:p>
            <a:pPr algn="ctr">
              <a:buFontTx/>
              <a:buNone/>
            </a:pPr>
            <a:endParaRPr lang="es-ES" sz="2600" b="1" dirty="0"/>
          </a:p>
        </p:txBody>
      </p:sp>
      <p:sp>
        <p:nvSpPr>
          <p:cNvPr id="4" name="Rectangle 3">
            <a:extLst>
              <a:ext uri="{FF2B5EF4-FFF2-40B4-BE49-F238E27FC236}">
                <a16:creationId xmlns:a16="http://schemas.microsoft.com/office/drawing/2014/main" id="{5384BB95-88E1-4497-845D-B4B35D17EBCF}"/>
              </a:ext>
            </a:extLst>
          </p:cNvPr>
          <p:cNvSpPr txBox="1">
            <a:spLocks noChangeArrowheads="1"/>
          </p:cNvSpPr>
          <p:nvPr/>
        </p:nvSpPr>
        <p:spPr bwMode="auto">
          <a:xfrm>
            <a:off x="300285" y="433239"/>
            <a:ext cx="8592195" cy="47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Tx/>
              <a:buNone/>
            </a:pPr>
            <a:r>
              <a:rPr lang="es-ES_tradnl" sz="2400" b="1" dirty="0">
                <a:solidFill>
                  <a:srgbClr val="0000FF"/>
                </a:solidFill>
              </a:rPr>
              <a:t>Problemática</a:t>
            </a:r>
          </a:p>
          <a:p>
            <a:pPr marL="0" indent="0" algn="just">
              <a:buFont typeface="Wingdings 2" pitchFamily="18" charset="2"/>
              <a:buNone/>
            </a:pPr>
            <a:endParaRPr lang="es-ES" sz="800" dirty="0"/>
          </a:p>
          <a:p>
            <a:pPr algn="just">
              <a:lnSpc>
                <a:spcPct val="90000"/>
              </a:lnSpc>
              <a:buFontTx/>
              <a:buNone/>
            </a:pPr>
            <a:endParaRPr lang="es-ES_tradnl" sz="2400" b="1" dirty="0"/>
          </a:p>
        </p:txBody>
      </p:sp>
    </p:spTree>
    <p:extLst>
      <p:ext uri="{BB962C8B-B14F-4D97-AF65-F5344CB8AC3E}">
        <p14:creationId xmlns:p14="http://schemas.microsoft.com/office/powerpoint/2010/main" val="206126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2DACA40E-6B19-43AC-9EAB-2ED47EE53CBE}"/>
              </a:ext>
            </a:extLst>
          </p:cNvPr>
          <p:cNvSpPr txBox="1">
            <a:spLocks/>
          </p:cNvSpPr>
          <p:nvPr/>
        </p:nvSpPr>
        <p:spPr bwMode="auto">
          <a:xfrm>
            <a:off x="323527" y="942628"/>
            <a:ext cx="8592195" cy="565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723900" indent="-368300">
              <a:spcBef>
                <a:spcPts val="0"/>
              </a:spcBef>
              <a:buNone/>
              <a:tabLst>
                <a:tab pos="723900" algn="l"/>
              </a:tabLst>
            </a:pPr>
            <a:r>
              <a:rPr lang="es-PE" sz="2400" dirty="0"/>
              <a:t>-	Que no cuentan con licencia de construcción.</a:t>
            </a:r>
          </a:p>
          <a:p>
            <a:pPr marL="723900" indent="-368300">
              <a:spcBef>
                <a:spcPts val="0"/>
              </a:spcBef>
              <a:buNone/>
              <a:tabLst>
                <a:tab pos="723900" algn="l"/>
              </a:tabLst>
            </a:pPr>
            <a:r>
              <a:rPr lang="es-PE" sz="2400" dirty="0"/>
              <a:t>-	Que no cuenten con conformidad de obra.</a:t>
            </a:r>
          </a:p>
          <a:p>
            <a:pPr marL="723900" indent="-368300">
              <a:spcBef>
                <a:spcPts val="0"/>
              </a:spcBef>
              <a:buNone/>
              <a:tabLst>
                <a:tab pos="723900" algn="l"/>
              </a:tabLst>
            </a:pPr>
            <a:r>
              <a:rPr lang="es-PE" sz="2400" dirty="0"/>
              <a:t>-	Que no cuenten con declaratoria de fábrica. </a:t>
            </a:r>
          </a:p>
          <a:p>
            <a:pPr marL="361950" indent="-361950">
              <a:spcBef>
                <a:spcPts val="0"/>
              </a:spcBef>
              <a:buNone/>
              <a:tabLst>
                <a:tab pos="363538" algn="l"/>
              </a:tabLst>
            </a:pPr>
            <a:endParaRPr lang="es-PE" sz="2400" dirty="0"/>
          </a:p>
          <a:p>
            <a:pPr marL="361950" indent="-361950">
              <a:spcBef>
                <a:spcPts val="0"/>
              </a:spcBef>
              <a:buNone/>
              <a:tabLst>
                <a:tab pos="363538" algn="l"/>
              </a:tabLst>
            </a:pPr>
            <a:r>
              <a:rPr lang="es-PE" sz="2400" dirty="0"/>
              <a:t>	El hecho que no tengan declaratoria de fábrica (ahora declaratoria de edificación de acuerdo a la Ley N.º 29476), no quiere decir que no pueda, la edificación, tener licencia o conformidad de obra y, en tal caso, puedan regularizarse.</a:t>
            </a:r>
          </a:p>
          <a:p>
            <a:pPr marL="361950" indent="-361950">
              <a:spcBef>
                <a:spcPts val="0"/>
              </a:spcBef>
              <a:buNone/>
              <a:tabLst>
                <a:tab pos="363538" algn="l"/>
              </a:tabLst>
            </a:pPr>
            <a:endParaRPr lang="es-PE" sz="2400" dirty="0"/>
          </a:p>
          <a:p>
            <a:pPr marL="361950" indent="-361950">
              <a:spcBef>
                <a:spcPts val="0"/>
              </a:spcBef>
              <a:buNone/>
              <a:tabLst>
                <a:tab pos="363538" algn="l"/>
              </a:tabLst>
            </a:pPr>
            <a:r>
              <a:rPr lang="es-PE" sz="2400" dirty="0"/>
              <a:t>	Si tienen licencia o conformidad de obra, ¿cómo se explica que la municipalidad respectiva que le dio pase a la licencia y la conformidad porque cumplía con los requisitos que la norma establecía en su oportunidad, ahora no sean aceptadas porque de acuerdo a las actuales normas no cumplen los requisitos (parámetros)? </a:t>
            </a:r>
          </a:p>
          <a:p>
            <a:pPr marL="361950" indent="-361950">
              <a:spcBef>
                <a:spcPts val="0"/>
              </a:spcBef>
              <a:buNone/>
              <a:tabLst>
                <a:tab pos="363538" algn="l"/>
              </a:tabLst>
            </a:pPr>
            <a:r>
              <a:rPr lang="es-PE" sz="2400" dirty="0"/>
              <a:t> </a:t>
            </a:r>
          </a:p>
          <a:p>
            <a:endParaRPr lang="es-ES" sz="2000" dirty="0"/>
          </a:p>
          <a:p>
            <a:endParaRPr lang="es-ES" dirty="0"/>
          </a:p>
          <a:p>
            <a:endParaRPr lang="es-ES" dirty="0"/>
          </a:p>
          <a:p>
            <a:endParaRPr lang="es-ES" dirty="0"/>
          </a:p>
          <a:p>
            <a:endParaRPr lang="es-ES" dirty="0"/>
          </a:p>
          <a:p>
            <a:pPr algn="ctr">
              <a:buFontTx/>
              <a:buNone/>
            </a:pPr>
            <a:endParaRPr lang="es-ES" sz="2600" b="1" dirty="0"/>
          </a:p>
        </p:txBody>
      </p:sp>
      <p:sp>
        <p:nvSpPr>
          <p:cNvPr id="4" name="Rectangle 3">
            <a:extLst>
              <a:ext uri="{FF2B5EF4-FFF2-40B4-BE49-F238E27FC236}">
                <a16:creationId xmlns:a16="http://schemas.microsoft.com/office/drawing/2014/main" id="{BEE093C8-C096-42B4-A94A-BB2D82DFE4B7}"/>
              </a:ext>
            </a:extLst>
          </p:cNvPr>
          <p:cNvSpPr txBox="1">
            <a:spLocks noChangeArrowheads="1"/>
          </p:cNvSpPr>
          <p:nvPr/>
        </p:nvSpPr>
        <p:spPr bwMode="auto">
          <a:xfrm>
            <a:off x="300285" y="433239"/>
            <a:ext cx="8592195" cy="47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FontTx/>
              <a:buNone/>
            </a:pPr>
            <a:r>
              <a:rPr lang="es-ES_tradnl" sz="2400" b="1" dirty="0">
                <a:solidFill>
                  <a:srgbClr val="0000FF"/>
                </a:solidFill>
              </a:rPr>
              <a:t>Problemática</a:t>
            </a:r>
            <a:r>
              <a:rPr lang="es-ES_tradnl" sz="2400" b="1" dirty="0"/>
              <a:t>	</a:t>
            </a:r>
          </a:p>
        </p:txBody>
      </p:sp>
    </p:spTree>
    <p:extLst>
      <p:ext uri="{BB962C8B-B14F-4D97-AF65-F5344CB8AC3E}">
        <p14:creationId xmlns:p14="http://schemas.microsoft.com/office/powerpoint/2010/main" val="645260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88560" y="2132856"/>
            <a:ext cx="8503920" cy="792088"/>
          </a:xfrm>
        </p:spPr>
        <p:txBody>
          <a:bodyPr/>
          <a:lstStyle/>
          <a:p>
            <a:pPr algn="ctr"/>
            <a:r>
              <a:rPr lang="es-ES" sz="4500" b="1" dirty="0">
                <a:solidFill>
                  <a:srgbClr val="C00000"/>
                </a:solidFill>
                <a:latin typeface="Arial Black" pitchFamily="34" charset="0"/>
                <a:cs typeface="Arial" charset="0"/>
              </a:rPr>
              <a:t>2.3 SOLUCIONES</a:t>
            </a:r>
          </a:p>
        </p:txBody>
      </p:sp>
      <p:sp>
        <p:nvSpPr>
          <p:cNvPr id="3" name="Rectangle 3"/>
          <p:cNvSpPr txBox="1">
            <a:spLocks noChangeArrowheads="1"/>
          </p:cNvSpPr>
          <p:nvPr/>
        </p:nvSpPr>
        <p:spPr bwMode="auto">
          <a:xfrm>
            <a:off x="179512" y="2924944"/>
            <a:ext cx="8784976" cy="1548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ctr"/>
            <a:r>
              <a:rPr lang="es-PE" sz="2400" b="1" dirty="0">
                <a:solidFill>
                  <a:srgbClr val="0000FF"/>
                </a:solidFill>
              </a:rPr>
              <a:t>Resolución del Tribunal Registral </a:t>
            </a:r>
          </a:p>
          <a:p>
            <a:pPr algn="ctr"/>
            <a:r>
              <a:rPr lang="es-PE" sz="2000" dirty="0">
                <a:solidFill>
                  <a:srgbClr val="0000FF"/>
                </a:solidFill>
              </a:rPr>
              <a:t>N.º 492-2007-SUNARP-TR-L</a:t>
            </a:r>
          </a:p>
          <a:p>
            <a:pPr algn="ctr"/>
            <a:endParaRPr lang="es-PE" sz="1600" dirty="0">
              <a:solidFill>
                <a:srgbClr val="0000FF"/>
              </a:solidFill>
            </a:endParaRPr>
          </a:p>
          <a:p>
            <a:pPr algn="ctr"/>
            <a:r>
              <a:rPr lang="es-PE" sz="1600" dirty="0">
                <a:solidFill>
                  <a:srgbClr val="0000FF"/>
                </a:solidFill>
              </a:rPr>
              <a:t>PUBLICADA EN EL PERUANO EL 25.07.2007</a:t>
            </a:r>
          </a:p>
        </p:txBody>
      </p:sp>
    </p:spTree>
    <p:extLst>
      <p:ext uri="{BB962C8B-B14F-4D97-AF65-F5344CB8AC3E}">
        <p14:creationId xmlns:p14="http://schemas.microsoft.com/office/powerpoint/2010/main" val="3447086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1000"/>
                                        <p:tgtEl>
                                          <p:spTgt spid="22530">
                                            <p:txEl>
                                              <p:pRg st="0" end="0"/>
                                            </p:txEl>
                                          </p:spTgt>
                                        </p:tgtEl>
                                      </p:cBhvr>
                                    </p:animEffect>
                                    <p:anim calcmode="lin" valueType="num">
                                      <p:cBhvr>
                                        <p:cTn id="8" dur="10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9571" name="Rectangle 3"/>
          <p:cNvSpPr>
            <a:spLocks noGrp="1" noChangeArrowheads="1"/>
          </p:cNvSpPr>
          <p:nvPr>
            <p:ph sz="quarter" idx="1"/>
          </p:nvPr>
        </p:nvSpPr>
        <p:spPr>
          <a:xfrm>
            <a:off x="392048" y="1634778"/>
            <a:ext cx="8359904" cy="523220"/>
          </a:xfrm>
        </p:spPr>
        <p:txBody>
          <a:bodyPr/>
          <a:lstStyle/>
          <a:p>
            <a:pPr>
              <a:spcBef>
                <a:spcPts val="0"/>
              </a:spcBef>
            </a:pPr>
            <a:r>
              <a:rPr lang="es-ES_tradnl" sz="2400" b="1" dirty="0">
                <a:solidFill>
                  <a:srgbClr val="0000FF"/>
                </a:solidFill>
                <a:latin typeface="Arial" charset="0"/>
                <a:cs typeface="Arial" charset="0"/>
              </a:rPr>
              <a:t>A) Real Academia de la Lengua</a:t>
            </a:r>
          </a:p>
        </p:txBody>
      </p:sp>
      <p:sp>
        <p:nvSpPr>
          <p:cNvPr id="2" name="Rectángulo 1">
            <a:extLst>
              <a:ext uri="{FF2B5EF4-FFF2-40B4-BE49-F238E27FC236}">
                <a16:creationId xmlns:a16="http://schemas.microsoft.com/office/drawing/2014/main" id="{9518A5CC-3258-448B-A354-A285E4E15577}"/>
              </a:ext>
            </a:extLst>
          </p:cNvPr>
          <p:cNvSpPr/>
          <p:nvPr/>
        </p:nvSpPr>
        <p:spPr>
          <a:xfrm>
            <a:off x="392048" y="403543"/>
            <a:ext cx="2894703" cy="523220"/>
          </a:xfrm>
          <a:prstGeom prst="rect">
            <a:avLst/>
          </a:prstGeom>
        </p:spPr>
        <p:txBody>
          <a:bodyPr wrap="none">
            <a:spAutoFit/>
          </a:bodyPr>
          <a:lstStyle/>
          <a:p>
            <a:r>
              <a:rPr lang="es-ES_tradnl" sz="2800" b="1" dirty="0">
                <a:solidFill>
                  <a:srgbClr val="C00000"/>
                </a:solidFill>
                <a:latin typeface="Arial Black" panose="020B0A04020102020204" pitchFamily="34" charset="0"/>
                <a:cs typeface="Arial" panose="020B0604020202020204" pitchFamily="34" charset="0"/>
              </a:rPr>
              <a:t>1.1 Propiedad</a:t>
            </a:r>
          </a:p>
        </p:txBody>
      </p:sp>
      <p:sp>
        <p:nvSpPr>
          <p:cNvPr id="3" name="Rectángulo 2"/>
          <p:cNvSpPr/>
          <p:nvPr/>
        </p:nvSpPr>
        <p:spPr>
          <a:xfrm>
            <a:off x="1116059" y="1033572"/>
            <a:ext cx="2443298" cy="523220"/>
          </a:xfrm>
          <a:prstGeom prst="rect">
            <a:avLst/>
          </a:prstGeom>
        </p:spPr>
        <p:txBody>
          <a:bodyPr wrap="none">
            <a:spAutoFit/>
          </a:bodyPr>
          <a:lstStyle/>
          <a:p>
            <a:r>
              <a:rPr lang="es-ES_tradnl" sz="2800" b="1" dirty="0">
                <a:latin typeface="Arial" charset="0"/>
                <a:cs typeface="Arial" charset="0"/>
              </a:rPr>
              <a:t>Definiciones:</a:t>
            </a:r>
          </a:p>
        </p:txBody>
      </p:sp>
      <p:sp>
        <p:nvSpPr>
          <p:cNvPr id="8" name="Rectangle 3">
            <a:extLst>
              <a:ext uri="{FF2B5EF4-FFF2-40B4-BE49-F238E27FC236}">
                <a16:creationId xmlns:a16="http://schemas.microsoft.com/office/drawing/2014/main" id="{EE7067D9-6D5D-498E-9490-D1653224481C}"/>
              </a:ext>
            </a:extLst>
          </p:cNvPr>
          <p:cNvSpPr txBox="1">
            <a:spLocks noChangeArrowheads="1"/>
          </p:cNvSpPr>
          <p:nvPr/>
        </p:nvSpPr>
        <p:spPr bwMode="auto">
          <a:xfrm>
            <a:off x="467544" y="2179957"/>
            <a:ext cx="8359904" cy="4057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3538" indent="-363538">
              <a:spcBef>
                <a:spcPts val="0"/>
              </a:spcBef>
              <a:buFont typeface="Times New Roman" pitchFamily="18" charset="0"/>
              <a:buAutoNum type="alphaLcParenR"/>
            </a:pPr>
            <a:r>
              <a:rPr lang="es-ES_tradnl" sz="2400" dirty="0">
                <a:latin typeface="Arial" charset="0"/>
                <a:cs typeface="Arial" charset="0"/>
              </a:rPr>
              <a:t>Dominio que ejerce una persona o un conjunto de personas sobre animales o cosas que son suyas.</a:t>
            </a:r>
          </a:p>
          <a:p>
            <a:pPr marL="363538" indent="-363538">
              <a:spcBef>
                <a:spcPts val="0"/>
              </a:spcBef>
              <a:buFont typeface="Times New Roman" pitchFamily="18" charset="0"/>
              <a:buAutoNum type="alphaLcParenR"/>
            </a:pPr>
            <a:r>
              <a:rPr lang="es-ES_tradnl" sz="2400" dirty="0">
                <a:latin typeface="Arial" charset="0"/>
                <a:cs typeface="Arial" charset="0"/>
              </a:rPr>
              <a:t>Conjunto de animales o cosas que pertenecen a una o varias personas.</a:t>
            </a:r>
          </a:p>
          <a:p>
            <a:pPr marL="363538" indent="-363538">
              <a:spcBef>
                <a:spcPts val="0"/>
              </a:spcBef>
              <a:buFont typeface="Times New Roman" pitchFamily="18" charset="0"/>
              <a:buAutoNum type="alphaLcParenR"/>
            </a:pPr>
            <a:r>
              <a:rPr lang="es-ES_tradnl" sz="2400" dirty="0">
                <a:latin typeface="Arial" charset="0"/>
                <a:cs typeface="Arial" charset="0"/>
              </a:rPr>
              <a:t>Acción de hablar con corrección empleando cada palabra según su auténtico significado.</a:t>
            </a:r>
          </a:p>
          <a:p>
            <a:pPr marL="363538" indent="-363538">
              <a:spcBef>
                <a:spcPts val="0"/>
              </a:spcBef>
              <a:buFont typeface="Times New Roman" pitchFamily="18" charset="0"/>
              <a:buAutoNum type="alphaLcParenR"/>
            </a:pPr>
            <a:r>
              <a:rPr lang="es-ES" sz="2400" dirty="0">
                <a:latin typeface="Arial" charset="0"/>
                <a:cs typeface="Arial" charset="0"/>
              </a:rPr>
              <a:t>Persona que posee una cosa, especialmente tierras o casas.</a:t>
            </a:r>
          </a:p>
          <a:p>
            <a:pPr marL="266700" indent="-266700">
              <a:buFont typeface="Times New Roman" pitchFamily="18" charset="0"/>
              <a:buAutoNum type="alphaLcParenR"/>
            </a:pPr>
            <a:endParaRPr lang="es-ES_tradnl" sz="2200" dirty="0">
              <a:latin typeface="Arial" charset="0"/>
              <a:cs typeface="Arial" charset="0"/>
            </a:endParaRPr>
          </a:p>
          <a:p>
            <a:endParaRPr lang="es-ES" sz="2200" dirty="0">
              <a:latin typeface="Arial" charset="0"/>
              <a:cs typeface="Arial" charset="0"/>
            </a:endParaRPr>
          </a:p>
        </p:txBody>
      </p:sp>
    </p:spTree>
    <p:extLst>
      <p:ext uri="{BB962C8B-B14F-4D97-AF65-F5344CB8AC3E}">
        <p14:creationId xmlns:p14="http://schemas.microsoft.com/office/powerpoint/2010/main" val="3777484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Effect transition="in" filter="wipe(left)">
                                      <p:cBhvr>
                                        <p:cTn id="7" dur="500"/>
                                        <p:tgtEl>
                                          <p:spTgt spid="1095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left)">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left)">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autoUpdateAnimBg="0"/>
      <p:bldP spid="8"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9" name="Rectangle 3"/>
          <p:cNvSpPr>
            <a:spLocks noGrp="1" noChangeArrowheads="1"/>
          </p:cNvSpPr>
          <p:nvPr>
            <p:ph sz="quarter" idx="1"/>
          </p:nvPr>
        </p:nvSpPr>
        <p:spPr>
          <a:xfrm>
            <a:off x="268286" y="1412776"/>
            <a:ext cx="8640960" cy="5328592"/>
          </a:xfrm>
        </p:spPr>
        <p:txBody>
          <a:bodyPr/>
          <a:lstStyle/>
          <a:p>
            <a:pPr marL="355600" indent="-355600">
              <a:spcBef>
                <a:spcPts val="0"/>
              </a:spcBef>
              <a:buNone/>
            </a:pPr>
            <a:r>
              <a:rPr lang="es-ES" sz="2200" dirty="0"/>
              <a:t>-	El análisis del tribunal lo hace en base a la procedencia de inscripción de una edificación ejecutada con licencia, conformidad de obra pero sin declaratoria de fábrica y que se acoge al beneficio de la Ley 27157.</a:t>
            </a:r>
          </a:p>
          <a:p>
            <a:pPr marL="355600" indent="-355600">
              <a:spcBef>
                <a:spcPts val="0"/>
              </a:spcBef>
            </a:pPr>
            <a:endParaRPr lang="es-ES" sz="1400" dirty="0"/>
          </a:p>
          <a:p>
            <a:pPr marL="355600" indent="-355600">
              <a:spcBef>
                <a:spcPts val="0"/>
              </a:spcBef>
              <a:buNone/>
            </a:pPr>
            <a:r>
              <a:rPr lang="es-ES" sz="2200" dirty="0"/>
              <a:t>-	En la calificación registral ha merecido por parte del registrador calificador, por su propia interpretación de la norma, la determinación de cargas registrales.</a:t>
            </a:r>
          </a:p>
          <a:p>
            <a:pPr marL="355600" indent="-355600">
              <a:spcBef>
                <a:spcPts val="0"/>
              </a:spcBef>
              <a:buNone/>
            </a:pPr>
            <a:endParaRPr lang="es-ES" sz="1400" dirty="0"/>
          </a:p>
          <a:p>
            <a:pPr marL="355600" indent="-355600">
              <a:spcBef>
                <a:spcPts val="0"/>
              </a:spcBef>
              <a:buFontTx/>
              <a:buNone/>
            </a:pPr>
            <a:r>
              <a:rPr lang="es-ES" sz="2200" dirty="0"/>
              <a:t>	La tesis se sustenta en lo siguiente:</a:t>
            </a:r>
          </a:p>
          <a:p>
            <a:pPr marL="355600" indent="-355600">
              <a:spcBef>
                <a:spcPts val="0"/>
              </a:spcBef>
              <a:buFontTx/>
              <a:buNone/>
            </a:pPr>
            <a:r>
              <a:rPr lang="es-ES" sz="2200" b="1" dirty="0"/>
              <a:t>   	</a:t>
            </a:r>
            <a:r>
              <a:rPr lang="es-ES" sz="2200" dirty="0"/>
              <a:t>¿Qué sentido tiene beneficiar con la Ley N.</a:t>
            </a:r>
            <a:r>
              <a:rPr lang="es-ES" sz="2200" baseline="30000" dirty="0"/>
              <a:t>o</a:t>
            </a:r>
            <a:r>
              <a:rPr lang="es-ES" sz="2200" dirty="0"/>
              <a:t> 27157 (promulgada</a:t>
            </a:r>
          </a:p>
          <a:p>
            <a:pPr marL="355600" indent="-355600">
              <a:spcBef>
                <a:spcPts val="0"/>
              </a:spcBef>
              <a:buFontTx/>
              <a:buNone/>
            </a:pPr>
            <a:r>
              <a:rPr lang="es-ES" sz="2200" dirty="0"/>
              <a:t>	el 20-07-99) a los que desean regularizar su declaratoria de fábrica según los modernos parámetros urbanísticos? </a:t>
            </a:r>
          </a:p>
          <a:p>
            <a:pPr marL="355600" indent="-355600">
              <a:spcBef>
                <a:spcPts val="0"/>
              </a:spcBef>
              <a:buFontTx/>
              <a:buNone/>
            </a:pPr>
            <a:r>
              <a:rPr lang="es-ES" sz="1400" dirty="0"/>
              <a:t>     </a:t>
            </a:r>
          </a:p>
          <a:p>
            <a:pPr marL="355600" indent="-355600">
              <a:spcBef>
                <a:spcPts val="0"/>
              </a:spcBef>
              <a:buFontTx/>
              <a:buNone/>
            </a:pPr>
            <a:r>
              <a:rPr lang="es-ES" sz="2200" dirty="0"/>
              <a:t>   	Lo que harán es gravar en forma perjudicial a su propiedad colocándola en la lista negra de los predios “cargados”.</a:t>
            </a:r>
          </a:p>
          <a:p>
            <a:pPr algn="just">
              <a:buFontTx/>
              <a:buNone/>
            </a:pPr>
            <a:endParaRPr lang="es-ES" sz="2200" dirty="0"/>
          </a:p>
          <a:p>
            <a:pPr algn="ctr">
              <a:buFontTx/>
              <a:buNone/>
            </a:pPr>
            <a:endParaRPr lang="es-ES" sz="2200" b="1" dirty="0"/>
          </a:p>
          <a:p>
            <a:pPr algn="ctr">
              <a:buFontTx/>
              <a:buNone/>
            </a:pPr>
            <a:endParaRPr lang="es-ES" sz="2200" b="1" dirty="0"/>
          </a:p>
        </p:txBody>
      </p:sp>
      <p:sp>
        <p:nvSpPr>
          <p:cNvPr id="4" name="Rectángulo 3">
            <a:extLst>
              <a:ext uri="{FF2B5EF4-FFF2-40B4-BE49-F238E27FC236}">
                <a16:creationId xmlns:a16="http://schemas.microsoft.com/office/drawing/2014/main" id="{BDF96B30-63C9-470F-A168-32EEB08E7F7A}"/>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Análisis de Resolución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del Tribunal Registral</a:t>
            </a:r>
          </a:p>
        </p:txBody>
      </p:sp>
      <p:sp>
        <p:nvSpPr>
          <p:cNvPr id="5" name="Rectángulo 4">
            <a:extLst>
              <a:ext uri="{FF2B5EF4-FFF2-40B4-BE49-F238E27FC236}">
                <a16:creationId xmlns:a16="http://schemas.microsoft.com/office/drawing/2014/main" id="{E96A483E-B2AA-43DC-BCC1-CA7E8A86F8FC}"/>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436359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42DC8F0-7FFD-4BEC-A230-3459B38425A3}"/>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Decisión Impugnada</a:t>
            </a:r>
          </a:p>
        </p:txBody>
      </p:sp>
      <p:sp>
        <p:nvSpPr>
          <p:cNvPr id="5" name="Rectangle 3">
            <a:extLst>
              <a:ext uri="{FF2B5EF4-FFF2-40B4-BE49-F238E27FC236}">
                <a16:creationId xmlns:a16="http://schemas.microsoft.com/office/drawing/2014/main" id="{4B346846-FDAE-4FF7-949E-D30164B06FC6}"/>
              </a:ext>
            </a:extLst>
          </p:cNvPr>
          <p:cNvSpPr txBox="1">
            <a:spLocks noChangeArrowheads="1"/>
          </p:cNvSpPr>
          <p:nvPr/>
        </p:nvSpPr>
        <p:spPr bwMode="auto">
          <a:xfrm>
            <a:off x="268286" y="935276"/>
            <a:ext cx="8640960" cy="478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Calificado el presente título por el cual solicita levantamiento de la carga inscrita; sustentándose para ello en una licencia de construcción y certificado de conformidad de obra del año 91 y en el hecho de que el inmueble fue construido bajo las normas correspondientes a ese tiempo.</a:t>
            </a:r>
          </a:p>
          <a:p>
            <a:pPr algn="just">
              <a:buFontTx/>
              <a:buNone/>
            </a:pPr>
            <a:endParaRPr lang="es-ES" sz="2200" dirty="0"/>
          </a:p>
          <a:p>
            <a:pPr algn="ctr">
              <a:buFontTx/>
              <a:buNone/>
            </a:pPr>
            <a:endParaRPr lang="es-ES" sz="2200" b="1" dirty="0"/>
          </a:p>
          <a:p>
            <a:pPr algn="ctr">
              <a:buFontTx/>
              <a:buNone/>
            </a:pPr>
            <a:endParaRPr lang="es-ES" sz="2200" b="1" dirty="0"/>
          </a:p>
        </p:txBody>
      </p:sp>
      <p:sp>
        <p:nvSpPr>
          <p:cNvPr id="7" name="Rectángulo 6">
            <a:extLst>
              <a:ext uri="{FF2B5EF4-FFF2-40B4-BE49-F238E27FC236}">
                <a16:creationId xmlns:a16="http://schemas.microsoft.com/office/drawing/2014/main" id="{81C1E9C3-642D-4ADD-88E3-85AD425A23CA}"/>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720091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42DC8F0-7FFD-4BEC-A230-3459B38425A3}"/>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Análisis sobre los Parámetros</a:t>
            </a:r>
          </a:p>
        </p:txBody>
      </p:sp>
      <p:sp>
        <p:nvSpPr>
          <p:cNvPr id="5" name="Rectangle 3">
            <a:extLst>
              <a:ext uri="{FF2B5EF4-FFF2-40B4-BE49-F238E27FC236}">
                <a16:creationId xmlns:a16="http://schemas.microsoft.com/office/drawing/2014/main" id="{4B346846-FDAE-4FF7-949E-D30164B06FC6}"/>
              </a:ext>
            </a:extLst>
          </p:cNvPr>
          <p:cNvSpPr txBox="1">
            <a:spLocks noChangeArrowheads="1"/>
          </p:cNvSpPr>
          <p:nvPr/>
        </p:nvSpPr>
        <p:spPr bwMode="auto">
          <a:xfrm>
            <a:off x="268286" y="935276"/>
            <a:ext cx="8640960" cy="478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En tal sentido, debe precisarse que aun cuando los propietarios de las edificaciones contasen con licencia de construcción o conformidad de obra, la norma les permite regularizar la declaratoria de fábrica, careciendo de relevancia, para efectos registrales, la información contenida en los parámetros, los cuales, por lo demás, no forman parte del título que sustentará la inscripción de la declaratoria de fábrica.</a:t>
            </a:r>
          </a:p>
          <a:p>
            <a:pPr algn="just">
              <a:buFontTx/>
              <a:buNone/>
            </a:pPr>
            <a:endParaRPr lang="es-ES" sz="2200" dirty="0"/>
          </a:p>
          <a:p>
            <a:pPr algn="ctr">
              <a:buFontTx/>
              <a:buNone/>
            </a:pPr>
            <a:endParaRPr lang="es-ES" sz="2200" b="1" dirty="0"/>
          </a:p>
          <a:p>
            <a:pPr algn="ctr">
              <a:buFontTx/>
              <a:buNone/>
            </a:pPr>
            <a:endParaRPr lang="es-ES" sz="2200" b="1" dirty="0"/>
          </a:p>
        </p:txBody>
      </p:sp>
      <p:sp>
        <p:nvSpPr>
          <p:cNvPr id="8" name="Rectángulo 7">
            <a:extLst>
              <a:ext uri="{FF2B5EF4-FFF2-40B4-BE49-F238E27FC236}">
                <a16:creationId xmlns:a16="http://schemas.microsoft.com/office/drawing/2014/main" id="{02077FEA-22B2-4284-B3CA-C0FC4593AEF3}"/>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47624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96F4034-E953-4B3C-96CC-D4338AB6F071}"/>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Análisis sobre los Parámetros</a:t>
            </a:r>
          </a:p>
        </p:txBody>
      </p:sp>
      <p:sp>
        <p:nvSpPr>
          <p:cNvPr id="5" name="Rectangle 3">
            <a:extLst>
              <a:ext uri="{FF2B5EF4-FFF2-40B4-BE49-F238E27FC236}">
                <a16:creationId xmlns:a16="http://schemas.microsoft.com/office/drawing/2014/main" id="{25B237C6-56FB-4A0B-9672-14BA9547FEB3}"/>
              </a:ext>
            </a:extLst>
          </p:cNvPr>
          <p:cNvSpPr txBox="1">
            <a:spLocks noChangeArrowheads="1"/>
          </p:cNvSpPr>
          <p:nvPr/>
        </p:nvSpPr>
        <p:spPr bwMode="auto">
          <a:xfrm>
            <a:off x="268286" y="980994"/>
            <a:ext cx="8640960" cy="561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150" dirty="0"/>
              <a:t>Dicho procedimiento de regularización está destinado para aquellas edificaciones construidas o demolidas antes del 21 de julio de 1999, sin contar con la respectiva licencia y/o conformidad de obra, o que carezcan en su caso de declaratoria de fábrica, reglamento interno y/o la correspondiente independización, lo que se entiende que al acogerse a este procedimiento es que carecen de tales documentos, pues de otra forma el procedimiento sería distinto, tal es así que para efectos de edificar el cumplimiento de los parámetros urbanísticos y edificatorios (requisito que se debe cumplir en el trámite de regularización), no se requiere la presentación de estos documentos (licencia de obra y certificado), sino que la constatación se realiza mediante el certificado respectivo que lleva el mismo nombre, el cual es expedido por la municipalidad competente y es con dicho documento que se verifica o se determina cuáles son los parámetros correspondientes a la zonificación donde se ubica el inmueble.</a:t>
            </a:r>
            <a:endParaRPr lang="es-ES" sz="2150" dirty="0"/>
          </a:p>
          <a:p>
            <a:pPr algn="ctr">
              <a:buFontTx/>
              <a:buNone/>
            </a:pPr>
            <a:endParaRPr lang="es-ES" sz="2200" b="1" dirty="0"/>
          </a:p>
          <a:p>
            <a:pPr algn="ctr">
              <a:buFontTx/>
              <a:buNone/>
            </a:pPr>
            <a:endParaRPr lang="es-ES" sz="2200" b="1" dirty="0"/>
          </a:p>
        </p:txBody>
      </p:sp>
      <p:sp>
        <p:nvSpPr>
          <p:cNvPr id="7" name="Rectángulo 6">
            <a:extLst>
              <a:ext uri="{FF2B5EF4-FFF2-40B4-BE49-F238E27FC236}">
                <a16:creationId xmlns:a16="http://schemas.microsoft.com/office/drawing/2014/main" id="{1D90D8FC-B446-44F1-8A6C-9CE84AD6F35D}"/>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41562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60EBF9-DAAD-417F-8362-38443FB5D5C4}"/>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Análisis sobre los Parámetros</a:t>
            </a:r>
          </a:p>
        </p:txBody>
      </p:sp>
      <p:sp>
        <p:nvSpPr>
          <p:cNvPr id="7" name="Rectangle 3">
            <a:extLst>
              <a:ext uri="{FF2B5EF4-FFF2-40B4-BE49-F238E27FC236}">
                <a16:creationId xmlns:a16="http://schemas.microsoft.com/office/drawing/2014/main" id="{A89976DA-3460-44E6-B488-903D565669B2}"/>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150" dirty="0"/>
              <a:t>Lo fundamental de lo solicitado es el levantamiento de la carga que el Verificador fue obligado a imponer.</a:t>
            </a:r>
          </a:p>
          <a:p>
            <a:pPr>
              <a:spcBef>
                <a:spcPts val="0"/>
              </a:spcBef>
            </a:pPr>
            <a:endParaRPr lang="es-PE" sz="2150" dirty="0"/>
          </a:p>
          <a:p>
            <a:pPr>
              <a:spcBef>
                <a:spcPts val="0"/>
              </a:spcBef>
            </a:pPr>
            <a:r>
              <a:rPr lang="es-PE" sz="2150" b="1" dirty="0"/>
              <a:t>Se quiere aclarar que los parámetros urbanísticos del año 2005 no pueden retrotraerse al año 1991 </a:t>
            </a:r>
            <a:r>
              <a:rPr lang="es-PE" sz="2150" dirty="0"/>
              <a:t>para gobernar desde el futuro lo que en el pasado se permitió con licencia aprobatoria aun así fuera con carácter de amnistía.</a:t>
            </a:r>
          </a:p>
          <a:p>
            <a:pPr>
              <a:spcBef>
                <a:spcPts val="0"/>
              </a:spcBef>
            </a:pPr>
            <a:endParaRPr lang="es-PE" sz="2150" dirty="0"/>
          </a:p>
          <a:p>
            <a:pPr>
              <a:spcBef>
                <a:spcPts val="0"/>
              </a:spcBef>
            </a:pPr>
            <a:r>
              <a:rPr lang="es-PE" sz="2150" dirty="0"/>
              <a:t>Resulta absurdo obligar a una construcción de 1991 que se regularizó mediante conformidad de su obra en el mismo año 1991 para que retroceda su construcción bajo la pena de gravamen y carga que inmoviliza.</a:t>
            </a:r>
          </a:p>
          <a:p>
            <a:pPr algn="ctr">
              <a:buFontTx/>
              <a:buNone/>
            </a:pPr>
            <a:endParaRPr lang="es-ES" sz="2200" b="1" dirty="0"/>
          </a:p>
          <a:p>
            <a:pPr algn="ctr">
              <a:buFontTx/>
              <a:buNone/>
            </a:pPr>
            <a:endParaRPr lang="es-ES" sz="2200" b="1" dirty="0"/>
          </a:p>
        </p:txBody>
      </p:sp>
      <p:sp>
        <p:nvSpPr>
          <p:cNvPr id="8" name="Rectángulo 7">
            <a:extLst>
              <a:ext uri="{FF2B5EF4-FFF2-40B4-BE49-F238E27FC236}">
                <a16:creationId xmlns:a16="http://schemas.microsoft.com/office/drawing/2014/main" id="{5A8D01F3-5051-4D79-A2BE-BE38F45B9937}"/>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4011124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F72402C-5BBD-4A2A-A381-E4ED1ED1DC73}"/>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D)	Funciones del Verificador</a:t>
            </a:r>
          </a:p>
        </p:txBody>
      </p:sp>
      <p:sp>
        <p:nvSpPr>
          <p:cNvPr id="5" name="Rectángulo 4">
            <a:extLst>
              <a:ext uri="{FF2B5EF4-FFF2-40B4-BE49-F238E27FC236}">
                <a16:creationId xmlns:a16="http://schemas.microsoft.com/office/drawing/2014/main" id="{305E0BCB-B419-4365-BB04-98AFF3E30BD8}"/>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6" name="Rectangle 3">
            <a:extLst>
              <a:ext uri="{FF2B5EF4-FFF2-40B4-BE49-F238E27FC236}">
                <a16:creationId xmlns:a16="http://schemas.microsoft.com/office/drawing/2014/main" id="{7435D439-CB88-4E11-8D96-A91E0029F81A}"/>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El verificador responsable bajo su responsabilidad profesional organiza y tramita el expediente de regularización, constata la existencia y características de la edificación, el cumplimiento de las normas y parámetros urbanísticos y edificatorios, y confirma que los planos que se adjuntan al expediente corresponden a la realidad física del terreno y la edificación.</a:t>
            </a:r>
          </a:p>
          <a:p>
            <a:pPr>
              <a:spcBef>
                <a:spcPts val="0"/>
              </a:spcBef>
            </a:pPr>
            <a:endParaRPr lang="es-PE" sz="2400" dirty="0"/>
          </a:p>
          <a:p>
            <a:pPr>
              <a:spcBef>
                <a:spcPts val="0"/>
              </a:spcBef>
            </a:pPr>
            <a:r>
              <a:rPr lang="es-PE" sz="2400" dirty="0"/>
              <a:t>El Verificador </a:t>
            </a:r>
            <a:r>
              <a:rPr lang="es-PE" sz="2400" i="1" dirty="0"/>
              <a:t>“emite el Informe Técnico de Verificación y declara que los planos que se adjuntan corresponden a la realidad física existente, dejando constancia de las observaciones que formula”.</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3115346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060260F-EF3B-4A42-BC62-46AFAF4CF1DD}"/>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B14A72AD-4A7C-4A50-B9D0-D6A9F0A3033D}"/>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0F2A3D6B-96D5-4E81-ACD9-5A2A8BA5E0E5}"/>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El Verificador Responsable constata la existencia de discrepancias entre el área real del terreno, sus linderos y/o medidas perimétricas, con los que figuran en la partida registral del predio; así como transgresiones a la normativa urbanística o de edificación, las hará constar en el Informe Técnico de Verificación como observaciones.</a:t>
            </a:r>
          </a:p>
          <a:p>
            <a:pPr>
              <a:spcBef>
                <a:spcPts val="0"/>
              </a:spcBef>
            </a:pPr>
            <a:endParaRPr lang="es-PE" sz="2400" dirty="0"/>
          </a:p>
          <a:p>
            <a:pPr>
              <a:spcBef>
                <a:spcPts val="0"/>
              </a:spcBef>
            </a:pPr>
            <a:r>
              <a:rPr lang="es-PE" sz="2400" b="1" dirty="0"/>
              <a:t>De la indicada norma se desprende con meridiana claridad que compete exclusivamente al Verificador Responsable, y no al Registrador, determinar la existencia  de transgresiones a la normativa urbanística o de edificaciones.</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1397403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369B7D2-4E47-4D19-89FF-E80E54EAFE59}"/>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5" name="Rectángulo 4">
            <a:extLst>
              <a:ext uri="{FF2B5EF4-FFF2-40B4-BE49-F238E27FC236}">
                <a16:creationId xmlns:a16="http://schemas.microsoft.com/office/drawing/2014/main" id="{A0AEAFCF-5B42-440D-8814-5C64F4946C34}"/>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6" name="Rectangle 3">
            <a:extLst>
              <a:ext uri="{FF2B5EF4-FFF2-40B4-BE49-F238E27FC236}">
                <a16:creationId xmlns:a16="http://schemas.microsoft.com/office/drawing/2014/main" id="{334C8A54-7BA4-4A92-A2F8-E4B36D9274D5}"/>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Con relación a este documento, la norma añade que </a:t>
            </a:r>
            <a:r>
              <a:rPr lang="es-PE" sz="2400" i="1" dirty="0"/>
              <a:t>“si la Municipalidad dentro del plazo previsto por este Reglamento no emite el Certificado, se prescindirá de este documento y el Verificador Responsable indicará, en su Informe Técnico de Verificación, bajo su responsabilidad los parámetros urbanísticos y edificatorios reglamentarios que corresponden a la edificación según sea el caso”.</a:t>
            </a:r>
          </a:p>
          <a:p>
            <a:pPr>
              <a:spcBef>
                <a:spcPts val="0"/>
              </a:spcBef>
            </a:pPr>
            <a:endParaRPr lang="es-PE" sz="2400" dirty="0"/>
          </a:p>
          <a:p>
            <a:pPr>
              <a:spcBef>
                <a:spcPts val="0"/>
              </a:spcBef>
            </a:pPr>
            <a:r>
              <a:rPr lang="es-PE" sz="2400" dirty="0"/>
              <a:t>De esta última norma se desprenden dos conclusiones preliminares:</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3353036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A39694C-1125-4ED0-A770-CC0243C5AF8D}"/>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48C18235-79BE-4C3F-B336-3A63561D878D}"/>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2E3760C0-455A-4B62-8B7D-FD9B601959B1}"/>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Que los parámetros urbanísticos y edificatorios que deben ser tenidos en cuenta para la regularización de la edificación son los que corresponden a aquella, es decir, a los parámetros que se encontraban vigentes a la fecha de ejecución de la edificación.</a:t>
            </a:r>
          </a:p>
          <a:p>
            <a:pPr>
              <a:spcBef>
                <a:spcPts val="0"/>
              </a:spcBef>
            </a:pPr>
            <a:endParaRPr lang="es-PE" sz="2400" dirty="0"/>
          </a:p>
          <a:p>
            <a:pPr>
              <a:spcBef>
                <a:spcPts val="0"/>
              </a:spcBef>
            </a:pPr>
            <a:r>
              <a:rPr lang="es-PE" sz="2400" dirty="0"/>
              <a:t>Que la norma permite que prescinda del Certificado de Parámetros Urbanísticos y Edificatorios en el caso específico regulado asignando competencia suficiente al Verificador Responsable, para indicarlos en ausencia de dicho documento.</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3132394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846F6F1-1F65-4550-B5EE-CEB492508CB9}"/>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D482F067-1064-4840-BC53-976268D1851D}"/>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8EAA858D-5C64-4F33-96C8-D9B68C683920}"/>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De esta manera se advierte que corresponde exclusivamente al Verificador Responsable, determinar las observaciones existentes con relación a la edificación, </a:t>
            </a:r>
            <a:r>
              <a:rPr lang="es-PE" sz="2400" b="1" dirty="0"/>
              <a:t>no siendo competencia del Registrador identificar las presuntas transgresiones que pudiesen existir y menos aún exigir que el Verificador Responsable consigne observaciones que a criterio de la instancia</a:t>
            </a:r>
            <a:r>
              <a:rPr lang="es-PE" sz="2400" dirty="0"/>
              <a:t> es de verse que la cancelación de las cargas técnicas sea regulada también en el artículo </a:t>
            </a:r>
            <a:br>
              <a:rPr lang="es-PE" sz="2400" dirty="0"/>
            </a:br>
            <a:r>
              <a:rPr lang="es-PE" sz="2400" dirty="0"/>
              <a:t>N.º 78 del Reglamento de Inscripciones del Registro de Predios, en el cual se establece lo siguiente: “las cargas serán canceladas en virtud de un nuevo Informe Técnico, en el que se acredite el levantamiento de las observaciones que dieron mérito a su anotación, acompañado, de ser el caso de la documentación adicional que lo corrobore”.</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93645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9" name="Rectangle 3"/>
          <p:cNvSpPr>
            <a:spLocks noGrp="1" noChangeArrowheads="1"/>
          </p:cNvSpPr>
          <p:nvPr>
            <p:ph sz="quarter" idx="1"/>
          </p:nvPr>
        </p:nvSpPr>
        <p:spPr>
          <a:xfrm>
            <a:off x="467544" y="2178121"/>
            <a:ext cx="8500432" cy="4353201"/>
          </a:xfrm>
        </p:spPr>
        <p:txBody>
          <a:bodyPr/>
          <a:lstStyle/>
          <a:p>
            <a:pPr marL="361950" indent="-361950">
              <a:spcBef>
                <a:spcPts val="0"/>
              </a:spcBef>
              <a:buNone/>
            </a:pPr>
            <a:r>
              <a:rPr lang="es-ES" sz="2300" b="1" dirty="0"/>
              <a:t>-	Propiedad.- Art. 923 </a:t>
            </a:r>
            <a:r>
              <a:rPr lang="es-ES" sz="2300" dirty="0"/>
              <a:t>Poder jurídico que permite usar, disfrutar y racionalizar un bien; debe ejercerse en armonía con el interés social y dentro de los límites de la ley.</a:t>
            </a:r>
          </a:p>
          <a:p>
            <a:pPr marL="361950" indent="-361950">
              <a:spcBef>
                <a:spcPts val="0"/>
              </a:spcBef>
            </a:pPr>
            <a:endParaRPr lang="es-ES" sz="2300" dirty="0"/>
          </a:p>
          <a:p>
            <a:pPr marL="361950" indent="-361950">
              <a:spcBef>
                <a:spcPts val="0"/>
              </a:spcBef>
              <a:buNone/>
            </a:pPr>
            <a:r>
              <a:rPr lang="es-ES" sz="2300" b="1" dirty="0"/>
              <a:t>-	Propiedad Predial.- Art. 954 </a:t>
            </a:r>
            <a:r>
              <a:rPr lang="es-ES" sz="2300" dirty="0"/>
              <a:t>La propiedad se extiende al subsuelo y al sobresuelo, comprendido dentro de los planos verticales del perímetro superficial y hasta donde sea útil al propietario el ejercicio de su derecho.</a:t>
            </a:r>
          </a:p>
          <a:p>
            <a:pPr marL="361950" indent="-361950">
              <a:spcBef>
                <a:spcPts val="0"/>
              </a:spcBef>
              <a:buFontTx/>
              <a:buNone/>
            </a:pPr>
            <a:r>
              <a:rPr lang="es-ES" sz="2300" dirty="0"/>
              <a:t>   </a:t>
            </a:r>
          </a:p>
          <a:p>
            <a:pPr marL="361950" indent="-361950">
              <a:spcBef>
                <a:spcPts val="0"/>
              </a:spcBef>
              <a:buFontTx/>
              <a:buNone/>
            </a:pPr>
            <a:r>
              <a:rPr lang="es-ES" sz="2300" dirty="0"/>
              <a:t>	La propiedad del subsuelo no comprende los recursos naturales, los yacimientos y restos arqueológicos, ni otros bienes regidos por leyes especiales.</a:t>
            </a:r>
            <a:endParaRPr lang="es-ES" sz="2800" dirty="0"/>
          </a:p>
          <a:p>
            <a:endParaRPr lang="es-ES" sz="2800" dirty="0"/>
          </a:p>
          <a:p>
            <a:endParaRPr lang="es-ES" sz="2800" dirty="0"/>
          </a:p>
          <a:p>
            <a:endParaRPr lang="es-ES" sz="2800" dirty="0"/>
          </a:p>
          <a:p>
            <a:endParaRPr lang="es-ES" sz="2800" dirty="0"/>
          </a:p>
        </p:txBody>
      </p:sp>
      <p:sp>
        <p:nvSpPr>
          <p:cNvPr id="7" name="Rectangle 3">
            <a:extLst>
              <a:ext uri="{FF2B5EF4-FFF2-40B4-BE49-F238E27FC236}">
                <a16:creationId xmlns:a16="http://schemas.microsoft.com/office/drawing/2014/main" id="{F2999D17-8732-43F4-B7D4-43241DED06E6}"/>
              </a:ext>
            </a:extLst>
          </p:cNvPr>
          <p:cNvSpPr txBox="1">
            <a:spLocks noChangeArrowheads="1"/>
          </p:cNvSpPr>
          <p:nvPr/>
        </p:nvSpPr>
        <p:spPr bwMode="auto">
          <a:xfrm>
            <a:off x="392048" y="1634778"/>
            <a:ext cx="83599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ES_tradnl" sz="2400" b="1" dirty="0">
                <a:solidFill>
                  <a:srgbClr val="0000FF"/>
                </a:solidFill>
                <a:latin typeface="Arial" charset="0"/>
                <a:cs typeface="Arial" charset="0"/>
              </a:rPr>
              <a:t>B) Código Civil</a:t>
            </a:r>
          </a:p>
        </p:txBody>
      </p:sp>
      <p:sp>
        <p:nvSpPr>
          <p:cNvPr id="10" name="Rectángulo 9">
            <a:extLst>
              <a:ext uri="{FF2B5EF4-FFF2-40B4-BE49-F238E27FC236}">
                <a16:creationId xmlns:a16="http://schemas.microsoft.com/office/drawing/2014/main" id="{4FC1CE06-C74F-41B2-8EAD-3B69C376A20C}"/>
              </a:ext>
            </a:extLst>
          </p:cNvPr>
          <p:cNvSpPr/>
          <p:nvPr/>
        </p:nvSpPr>
        <p:spPr>
          <a:xfrm>
            <a:off x="392048" y="403543"/>
            <a:ext cx="2894703" cy="523220"/>
          </a:xfrm>
          <a:prstGeom prst="rect">
            <a:avLst/>
          </a:prstGeom>
        </p:spPr>
        <p:txBody>
          <a:bodyPr wrap="none">
            <a:spAutoFit/>
          </a:bodyPr>
          <a:lstStyle/>
          <a:p>
            <a:r>
              <a:rPr lang="es-ES_tradnl" sz="2800" b="1" dirty="0">
                <a:solidFill>
                  <a:srgbClr val="C00000"/>
                </a:solidFill>
                <a:latin typeface="Arial Black" panose="020B0A04020102020204" pitchFamily="34" charset="0"/>
                <a:cs typeface="Arial" panose="020B0604020202020204" pitchFamily="34" charset="0"/>
              </a:rPr>
              <a:t>1.1 Propiedad</a:t>
            </a:r>
          </a:p>
        </p:txBody>
      </p:sp>
      <p:sp>
        <p:nvSpPr>
          <p:cNvPr id="11" name="Rectángulo 10">
            <a:extLst>
              <a:ext uri="{FF2B5EF4-FFF2-40B4-BE49-F238E27FC236}">
                <a16:creationId xmlns:a16="http://schemas.microsoft.com/office/drawing/2014/main" id="{E6E9C0E6-B3EC-4CAA-AAF8-16F89F3A8D2B}"/>
              </a:ext>
            </a:extLst>
          </p:cNvPr>
          <p:cNvSpPr/>
          <p:nvPr/>
        </p:nvSpPr>
        <p:spPr>
          <a:xfrm>
            <a:off x="1116059" y="1033572"/>
            <a:ext cx="2443298" cy="523220"/>
          </a:xfrm>
          <a:prstGeom prst="rect">
            <a:avLst/>
          </a:prstGeom>
        </p:spPr>
        <p:txBody>
          <a:bodyPr wrap="none">
            <a:spAutoFit/>
          </a:bodyPr>
          <a:lstStyle/>
          <a:p>
            <a:r>
              <a:rPr lang="es-ES_tradnl" sz="2800" b="1" dirty="0">
                <a:latin typeface="Arial" charset="0"/>
                <a:cs typeface="Arial" charset="0"/>
              </a:rPr>
              <a:t>Definiciones:</a:t>
            </a:r>
          </a:p>
        </p:txBody>
      </p:sp>
    </p:spTree>
    <p:extLst>
      <p:ext uri="{BB962C8B-B14F-4D97-AF65-F5344CB8AC3E}">
        <p14:creationId xmlns:p14="http://schemas.microsoft.com/office/powerpoint/2010/main" val="376086153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F076F7C-6A74-40FF-AA40-B8CCF40405F2}"/>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DC829B4A-9184-4E9D-8662-03689CAA794B}"/>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0A2FFAD8-B41C-4DF4-9CBD-52CB7466C210}"/>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200" dirty="0"/>
              <a:t>Se aprecia que es recién mediante Decreto Supremo N.º 008-2000-MTC que se crea formalmente el Certificado de Parámetros Urbanísticos y Edificatorios como documento a ser utilizado, en el nuevo procedimiento regular establecido para la declaratoria de fábrica mediante la Ley N.º 27157.</a:t>
            </a:r>
          </a:p>
          <a:p>
            <a:pPr>
              <a:spcBef>
                <a:spcPts val="0"/>
              </a:spcBef>
            </a:pPr>
            <a:endParaRPr lang="es-PE" sz="2200" dirty="0"/>
          </a:p>
          <a:p>
            <a:pPr>
              <a:spcBef>
                <a:spcPts val="0"/>
              </a:spcBef>
            </a:pPr>
            <a:r>
              <a:rPr lang="es-PE" sz="2200" dirty="0"/>
              <a:t>Sin embargo, en el trámite de regularización de edificaciones regulado en la Ley N.º 27157 y su Reglamento se advierte la presencia de una incongruencia normativa; ello por cuanto se exige la presentación de un Certificado de Parámetros Urbanísticos y Edificatorios que se emite a solicitud del propietario de la edificación a regularizar, el mismo que contiene los parámetros vigentes a la fecha de su expedición y no a los vigentes a la fecha de ejecución o conclusión de la fábrica, que serían los que ciertamente corresponden a la edificación, conforme se desprende de la normativa glosada en los puntos precedentes.</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3142144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1BACEDB-2014-4CA6-9516-264E67C12A41}"/>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D3C5FDD0-B9F2-4ADB-8918-2EF90B21CBAD}"/>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B66060EB-FE9D-4720-917C-32170CB5C453}"/>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100" b="1" dirty="0"/>
              <a:t>Los títulos presentados fueron observados por los</a:t>
            </a:r>
          </a:p>
          <a:p>
            <a:pPr>
              <a:spcBef>
                <a:spcPts val="0"/>
              </a:spcBef>
            </a:pPr>
            <a:r>
              <a:rPr lang="es-PE" sz="2100" b="1" dirty="0"/>
              <a:t>Registradores, exigiéndose al verificador responsable, consignar como observaciones, las presuntas transgresiones de la edificación.</a:t>
            </a:r>
          </a:p>
          <a:p>
            <a:pPr>
              <a:spcBef>
                <a:spcPts val="0"/>
              </a:spcBef>
            </a:pPr>
            <a:endParaRPr lang="es-PE" sz="2100" dirty="0"/>
          </a:p>
          <a:p>
            <a:pPr>
              <a:spcBef>
                <a:spcPts val="0"/>
              </a:spcBef>
            </a:pPr>
            <a:r>
              <a:rPr lang="es-PE" sz="2100" dirty="0"/>
              <a:t>En virtud de lo expresado en los puntos </a:t>
            </a:r>
            <a:r>
              <a:rPr lang="es-PE" sz="2100" b="1" dirty="0"/>
              <a:t>precedentes muchas de las cargas técnicas inscritas en el Registro no responden a la presencia cierta sino aparente de transgresiones a los Parámetros Urbanísticos y Edificatorios aplicables.</a:t>
            </a:r>
          </a:p>
          <a:p>
            <a:pPr>
              <a:spcBef>
                <a:spcPts val="0"/>
              </a:spcBef>
            </a:pPr>
            <a:endParaRPr lang="es-PE" sz="2100" dirty="0"/>
          </a:p>
          <a:p>
            <a:pPr>
              <a:spcBef>
                <a:spcPts val="0"/>
              </a:spcBef>
            </a:pPr>
            <a:r>
              <a:rPr lang="es-PE" sz="2100" dirty="0"/>
              <a:t>El Reglamento General de los Registros Públicos establece en su artículo </a:t>
            </a:r>
            <a:r>
              <a:rPr lang="es-PE" sz="2100" dirty="0" err="1"/>
              <a:t>N.</a:t>
            </a:r>
            <a:r>
              <a:rPr lang="es-PE" sz="2100" baseline="30000" dirty="0" err="1"/>
              <a:t>o</a:t>
            </a:r>
            <a:r>
              <a:rPr lang="es-PE" sz="2100" dirty="0"/>
              <a:t> 75 </a:t>
            </a:r>
            <a:r>
              <a:rPr lang="es-PE" sz="2100" b="1" dirty="0"/>
              <a:t>que la inexactitud del Registro es todo desacuerdo existente entre lo registrado y la realidad </a:t>
            </a:r>
            <a:r>
              <a:rPr lang="es-PE" sz="2100" b="1" dirty="0" err="1"/>
              <a:t>extrarregistral</a:t>
            </a:r>
            <a:r>
              <a:rPr lang="es-PE" sz="2100" b="1" dirty="0"/>
              <a:t>. </a:t>
            </a:r>
          </a:p>
          <a:p>
            <a:pPr>
              <a:spcBef>
                <a:spcPts val="0"/>
              </a:spcBef>
            </a:pPr>
            <a:endParaRPr lang="es-PE" sz="2100" b="1" dirty="0"/>
          </a:p>
          <a:p>
            <a:pPr>
              <a:spcBef>
                <a:spcPts val="0"/>
              </a:spcBef>
            </a:pPr>
            <a:r>
              <a:rPr lang="es-PE" sz="2100" b="1" dirty="0"/>
              <a:t>Así, las cargas técnicas extendidas sin sustento en los parámetros correspondientes a la edificación da lugar a un desacuerdo entre lo registrado y la realidad </a:t>
            </a:r>
            <a:r>
              <a:rPr lang="es-PE" sz="2100" b="1" dirty="0" err="1"/>
              <a:t>extrarregistral</a:t>
            </a:r>
            <a:r>
              <a:rPr lang="es-PE" sz="2100" b="1" dirty="0"/>
              <a:t>.</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1649469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943971C-8309-4243-B0BD-90A43B0E9333}"/>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D81B41E5-B9A4-4047-A81A-7AA3475E9D94}"/>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7D0D8ACA-879F-4081-A9FA-23B61A5D972D}"/>
              </a:ext>
            </a:extLst>
          </p:cNvPr>
          <p:cNvSpPr txBox="1">
            <a:spLocks noChangeArrowheads="1"/>
          </p:cNvSpPr>
          <p:nvPr/>
        </p:nvSpPr>
        <p:spPr bwMode="auto">
          <a:xfrm>
            <a:off x="268286" y="972220"/>
            <a:ext cx="8640960" cy="566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En tal sentido, procede aplicar la norma contenida en el tercer párrafo del artículo N.º 75 que establece </a:t>
            </a:r>
            <a:r>
              <a:rPr lang="es-PE" sz="2400" b="1" dirty="0"/>
              <a:t>que la rectificación de las demás inexactitudes se realizará en mérito al título modificatorio que permite concordar lo registrado con la realidad.</a:t>
            </a:r>
          </a:p>
          <a:p>
            <a:pPr>
              <a:spcBef>
                <a:spcPts val="0"/>
              </a:spcBef>
            </a:pPr>
            <a:endParaRPr lang="es-PE" sz="2400" dirty="0"/>
          </a:p>
          <a:p>
            <a:pPr>
              <a:spcBef>
                <a:spcPts val="0"/>
              </a:spcBef>
            </a:pPr>
            <a:r>
              <a:rPr lang="es-PE" sz="2400" dirty="0"/>
              <a:t>Es pertinente resaltar que </a:t>
            </a:r>
            <a:r>
              <a:rPr lang="es-PE" sz="2400" b="1" dirty="0"/>
              <a:t>carecería de sustento </a:t>
            </a:r>
            <a:r>
              <a:rPr lang="es-PE" sz="2400" dirty="0"/>
              <a:t>en estos casos, </a:t>
            </a:r>
            <a:r>
              <a:rPr lang="es-PE" sz="2400" b="1" dirty="0"/>
              <a:t>requerir la intervención de la autoridad municipal</a:t>
            </a:r>
            <a:r>
              <a:rPr lang="es-PE" sz="2400" dirty="0"/>
              <a:t>, dado que en el trámite de “regularización de edificaciones” intervienen únicamente el propietario de la edificación y el Verificador Responsable, siendo que el municipio competente toma conocimiento de la declaratoria de fábrica mediante la comunicación posterior.</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8496085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Rectangle 3"/>
          <p:cNvSpPr>
            <a:spLocks noGrp="1" noChangeArrowheads="1"/>
          </p:cNvSpPr>
          <p:nvPr>
            <p:ph sz="quarter" idx="1"/>
          </p:nvPr>
        </p:nvSpPr>
        <p:spPr>
          <a:xfrm>
            <a:off x="251520" y="692696"/>
            <a:ext cx="8467916" cy="5472608"/>
          </a:xfrm>
        </p:spPr>
        <p:txBody>
          <a:bodyPr/>
          <a:lstStyle/>
          <a:p>
            <a:pPr marL="0" indent="0">
              <a:buFontTx/>
              <a:buNone/>
            </a:pPr>
            <a:endParaRPr lang="es-ES" sz="800" dirty="0"/>
          </a:p>
          <a:p>
            <a:pPr marL="0" indent="0">
              <a:buFontTx/>
              <a:buNone/>
            </a:pPr>
            <a:r>
              <a:rPr lang="es-ES" sz="2400" dirty="0"/>
              <a:t>En consecuencia, en el supuesto planteado en el presente análisis bastará la presentación de un nuevo Informe Técnico de Verificación que rectifique aquel que dio lugar a la extensión de las cargas técnicas extendidas por error y en el que se certifique, como señala la normativa antes citada, que el predio cumple con las normas técnicas y urbanas correspondientes.</a:t>
            </a:r>
            <a:endParaRPr lang="es-ES" sz="2400" b="1" dirty="0"/>
          </a:p>
          <a:p>
            <a:pPr marL="0" indent="0" algn="just">
              <a:buFontTx/>
              <a:buNone/>
            </a:pPr>
            <a:endParaRPr lang="es-ES" sz="2050" dirty="0"/>
          </a:p>
        </p:txBody>
      </p:sp>
      <p:sp>
        <p:nvSpPr>
          <p:cNvPr id="3" name="Rectángulo 2">
            <a:extLst>
              <a:ext uri="{FF2B5EF4-FFF2-40B4-BE49-F238E27FC236}">
                <a16:creationId xmlns:a16="http://schemas.microsoft.com/office/drawing/2014/main" id="{76781398-FC1F-4DC3-94C8-A6627C49B9D8}"/>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D)	Funciones del Verificador</a:t>
            </a:r>
          </a:p>
        </p:txBody>
      </p:sp>
      <p:sp>
        <p:nvSpPr>
          <p:cNvPr id="4" name="Rectángulo 3">
            <a:extLst>
              <a:ext uri="{FF2B5EF4-FFF2-40B4-BE49-F238E27FC236}">
                <a16:creationId xmlns:a16="http://schemas.microsoft.com/office/drawing/2014/main" id="{4FDF6257-2433-47F0-8A89-B224D3EF1333}"/>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1106611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01752" y="620688"/>
            <a:ext cx="8503920" cy="5262336"/>
          </a:xfrm>
        </p:spPr>
        <p:txBody>
          <a:bodyPr/>
          <a:lstStyle/>
          <a:p>
            <a:endParaRPr lang="es-ES" dirty="0">
              <a:latin typeface="Arial" charset="0"/>
              <a:cs typeface="Arial" charset="0"/>
            </a:endParaRPr>
          </a:p>
          <a:p>
            <a:endParaRPr lang="es-ES" dirty="0">
              <a:latin typeface="Arial" charset="0"/>
              <a:cs typeface="Arial" charset="0"/>
            </a:endParaRPr>
          </a:p>
          <a:p>
            <a:endParaRPr lang="es-ES" dirty="0">
              <a:latin typeface="Arial" charset="0"/>
              <a:cs typeface="Arial" charset="0"/>
            </a:endParaRPr>
          </a:p>
          <a:p>
            <a:endParaRPr lang="es-ES" sz="3500" dirty="0">
              <a:latin typeface="Arial Black" pitchFamily="34" charset="0"/>
              <a:cs typeface="Arial" charset="0"/>
            </a:endParaRPr>
          </a:p>
          <a:p>
            <a:pPr algn="ctr"/>
            <a:r>
              <a:rPr lang="es-ES" sz="4500" b="1" dirty="0">
                <a:solidFill>
                  <a:srgbClr val="C00000"/>
                </a:solidFill>
                <a:latin typeface="Arial Black" pitchFamily="34" charset="0"/>
                <a:cs typeface="Arial" charset="0"/>
              </a:rPr>
              <a:t>2.4 CONCLUSIONES</a:t>
            </a:r>
          </a:p>
        </p:txBody>
      </p:sp>
    </p:spTree>
    <p:extLst>
      <p:ext uri="{BB962C8B-B14F-4D97-AF65-F5344CB8AC3E}">
        <p14:creationId xmlns:p14="http://schemas.microsoft.com/office/powerpoint/2010/main" val="27374028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4" end="4"/>
                                            </p:txEl>
                                          </p:spTgt>
                                        </p:tgtEl>
                                        <p:attrNameLst>
                                          <p:attrName>style.visibility</p:attrName>
                                        </p:attrNameLst>
                                      </p:cBhvr>
                                      <p:to>
                                        <p:strVal val="visible"/>
                                      </p:to>
                                    </p:set>
                                    <p:animEffect transition="in" filter="fade">
                                      <p:cBhvr>
                                        <p:cTn id="7" dur="1000"/>
                                        <p:tgtEl>
                                          <p:spTgt spid="22530">
                                            <p:txEl>
                                              <p:pRg st="4" end="4"/>
                                            </p:txEl>
                                          </p:spTgt>
                                        </p:tgtEl>
                                      </p:cBhvr>
                                    </p:animEffect>
                                    <p:anim calcmode="lin" valueType="num">
                                      <p:cBhvr>
                                        <p:cTn id="8" dur="10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Rectangle 3"/>
          <p:cNvSpPr>
            <a:spLocks noGrp="1" noChangeArrowheads="1"/>
          </p:cNvSpPr>
          <p:nvPr>
            <p:ph sz="quarter" idx="1"/>
          </p:nvPr>
        </p:nvSpPr>
        <p:spPr>
          <a:xfrm>
            <a:off x="402512" y="937186"/>
            <a:ext cx="8359904" cy="5746126"/>
          </a:xfrm>
        </p:spPr>
        <p:txBody>
          <a:bodyPr/>
          <a:lstStyle/>
          <a:p>
            <a:pPr marL="0" indent="0">
              <a:buFontTx/>
              <a:buNone/>
            </a:pPr>
            <a:r>
              <a:rPr lang="es-ES" sz="2300" dirty="0"/>
              <a:t>Señalando en el rubro observaciones lo siguiente: </a:t>
            </a:r>
            <a:r>
              <a:rPr lang="es-ES" sz="2300" i="1" dirty="0"/>
              <a:t>“se levanta la carga técnica al haber quedado demostrado que la edificación fue construida amparada en las normas y demás requisitos técnicos correspondientes al año de 1991, regulados por el Reglamento Nacional de Construcciones y otros, amparándose en el artículo N.º 103 de la Constitución y el principio de Irretroactividad de las normas y leyes, a menos que declaren su carácter de ser retroactivas y la Ley N.º 27157 no es retroactiva”.</a:t>
            </a:r>
          </a:p>
          <a:p>
            <a:pPr marL="0" indent="0">
              <a:buFontTx/>
              <a:buNone/>
            </a:pPr>
            <a:endParaRPr lang="es-ES" sz="1000" dirty="0"/>
          </a:p>
          <a:p>
            <a:pPr marL="0" indent="0">
              <a:buFontTx/>
              <a:buNone/>
            </a:pPr>
            <a:r>
              <a:rPr lang="es-ES" sz="2300" dirty="0"/>
              <a:t>Se aprecia entonces que los documentos otorgados por el Verificador Responsable, en uso de sus atribuciones, </a:t>
            </a:r>
            <a:r>
              <a:rPr lang="es-ES" sz="2300" b="1" dirty="0"/>
              <a:t>constituyen título suficiente para cancelar, en vías de rectificación, la carga técnica anotada en la parte registral</a:t>
            </a:r>
            <a:r>
              <a:rPr lang="es-ES" sz="2300" i="1" dirty="0"/>
              <a:t>. </a:t>
            </a:r>
          </a:p>
          <a:p>
            <a:pPr marL="0" indent="0" algn="just">
              <a:buFontTx/>
              <a:buNone/>
            </a:pPr>
            <a:r>
              <a:rPr lang="es-ES" sz="2000" dirty="0"/>
              <a:t> </a:t>
            </a:r>
          </a:p>
        </p:txBody>
      </p:sp>
      <p:sp>
        <p:nvSpPr>
          <p:cNvPr id="2" name="Rectángulo 1">
            <a:extLst>
              <a:ext uri="{FF2B5EF4-FFF2-40B4-BE49-F238E27FC236}">
                <a16:creationId xmlns:a16="http://schemas.microsoft.com/office/drawing/2014/main" id="{4CCAF5A8-15FB-4C23-8B18-55BB91D93154}"/>
              </a:ext>
            </a:extLst>
          </p:cNvPr>
          <p:cNvSpPr/>
          <p:nvPr/>
        </p:nvSpPr>
        <p:spPr>
          <a:xfrm>
            <a:off x="402512" y="412793"/>
            <a:ext cx="2577289" cy="523220"/>
          </a:xfrm>
          <a:prstGeom prst="rect">
            <a:avLst/>
          </a:prstGeom>
        </p:spPr>
        <p:txBody>
          <a:bodyPr wrap="square">
            <a:spAutoFit/>
          </a:bodyPr>
          <a:lstStyle/>
          <a:p>
            <a:r>
              <a:rPr lang="es-ES" sz="2800" b="1" dirty="0">
                <a:solidFill>
                  <a:srgbClr val="0000FF"/>
                </a:solidFill>
                <a:latin typeface="Arial" panose="020B0604020202020204" pitchFamily="34" charset="0"/>
                <a:cs typeface="Arial" panose="020B0604020202020204" pitchFamily="34" charset="0"/>
              </a:rPr>
              <a:t>Conclusión</a:t>
            </a:r>
            <a:r>
              <a:rPr lang="es-ES" sz="2800" b="1" dirty="0">
                <a:solidFill>
                  <a:srgbClr val="3333CC"/>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332191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01752" y="620688"/>
            <a:ext cx="8503920" cy="5262336"/>
          </a:xfrm>
        </p:spPr>
        <p:txBody>
          <a:bodyPr/>
          <a:lstStyle/>
          <a:p>
            <a:endParaRPr lang="es-ES" dirty="0">
              <a:latin typeface="Arial" charset="0"/>
              <a:cs typeface="Arial" charset="0"/>
            </a:endParaRPr>
          </a:p>
          <a:p>
            <a:endParaRPr lang="es-ES" dirty="0">
              <a:latin typeface="Arial" charset="0"/>
              <a:cs typeface="Arial" charset="0"/>
            </a:endParaRPr>
          </a:p>
          <a:p>
            <a:endParaRPr lang="es-ES" dirty="0">
              <a:latin typeface="Arial" charset="0"/>
              <a:cs typeface="Arial" charset="0"/>
            </a:endParaRPr>
          </a:p>
          <a:p>
            <a:endParaRPr lang="es-ES" sz="3500" dirty="0">
              <a:latin typeface="Arial Black" pitchFamily="34" charset="0"/>
              <a:cs typeface="Arial" charset="0"/>
            </a:endParaRPr>
          </a:p>
          <a:p>
            <a:pPr algn="ctr"/>
            <a:r>
              <a:rPr lang="es-ES" sz="4500" b="1" dirty="0">
                <a:solidFill>
                  <a:srgbClr val="C00000"/>
                </a:solidFill>
                <a:latin typeface="Arial Black" pitchFamily="34" charset="0"/>
                <a:cs typeface="Arial" charset="0"/>
              </a:rPr>
              <a:t>2.5 RESOLUCIÓN</a:t>
            </a:r>
          </a:p>
        </p:txBody>
      </p:sp>
    </p:spTree>
    <p:extLst>
      <p:ext uri="{BB962C8B-B14F-4D97-AF65-F5344CB8AC3E}">
        <p14:creationId xmlns:p14="http://schemas.microsoft.com/office/powerpoint/2010/main" val="3271441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4" end="4"/>
                                            </p:txEl>
                                          </p:spTgt>
                                        </p:tgtEl>
                                        <p:attrNameLst>
                                          <p:attrName>style.visibility</p:attrName>
                                        </p:attrNameLst>
                                      </p:cBhvr>
                                      <p:to>
                                        <p:strVal val="visible"/>
                                      </p:to>
                                    </p:set>
                                    <p:animEffect transition="in" filter="fade">
                                      <p:cBhvr>
                                        <p:cTn id="7" dur="1000"/>
                                        <p:tgtEl>
                                          <p:spTgt spid="22530">
                                            <p:txEl>
                                              <p:pRg st="4" end="4"/>
                                            </p:txEl>
                                          </p:spTgt>
                                        </p:tgtEl>
                                      </p:cBhvr>
                                    </p:animEffect>
                                    <p:anim calcmode="lin" valueType="num">
                                      <p:cBhvr>
                                        <p:cTn id="8" dur="10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7" name="Rectangle 3"/>
          <p:cNvSpPr>
            <a:spLocks noGrp="1" noChangeArrowheads="1"/>
          </p:cNvSpPr>
          <p:nvPr>
            <p:ph sz="quarter" idx="1"/>
          </p:nvPr>
        </p:nvSpPr>
        <p:spPr>
          <a:xfrm>
            <a:off x="423922" y="1143000"/>
            <a:ext cx="8468558" cy="4572000"/>
          </a:xfrm>
        </p:spPr>
        <p:txBody>
          <a:bodyPr/>
          <a:lstStyle/>
          <a:p>
            <a:pPr marL="0" indent="0">
              <a:buFontTx/>
              <a:buNone/>
              <a:defRPr/>
            </a:pPr>
            <a:r>
              <a:rPr lang="es-ES" sz="2400" b="1" dirty="0"/>
              <a:t>REVOCAR</a:t>
            </a:r>
            <a:r>
              <a:rPr lang="es-ES" sz="2400" dirty="0"/>
              <a:t> la observación formulada por el Registrador del Registro de Predios de Lima al título referido en el encabezamiento y </a:t>
            </a:r>
            <a:r>
              <a:rPr lang="es-ES" sz="2400" b="1" dirty="0"/>
              <a:t>DISPONER</a:t>
            </a:r>
            <a:r>
              <a:rPr lang="es-ES" sz="2400" dirty="0"/>
              <a:t> su inscripción de conformidad con los fundamentos vertidos en el análisis de la presente Resolución. </a:t>
            </a:r>
          </a:p>
          <a:p>
            <a:pPr marL="0" indent="0">
              <a:buFontTx/>
              <a:buNone/>
              <a:defRPr/>
            </a:pPr>
            <a:endParaRPr lang="es-ES_tradnl" sz="2200" dirty="0"/>
          </a:p>
        </p:txBody>
      </p:sp>
      <p:sp>
        <p:nvSpPr>
          <p:cNvPr id="3" name="Rectángulo 2">
            <a:extLst>
              <a:ext uri="{FF2B5EF4-FFF2-40B4-BE49-F238E27FC236}">
                <a16:creationId xmlns:a16="http://schemas.microsoft.com/office/drawing/2014/main" id="{1F6B4F97-95E3-478D-BE11-8D38BFC23054}"/>
              </a:ext>
            </a:extLst>
          </p:cNvPr>
          <p:cNvSpPr/>
          <p:nvPr/>
        </p:nvSpPr>
        <p:spPr>
          <a:xfrm>
            <a:off x="402512" y="412793"/>
            <a:ext cx="2577289" cy="523220"/>
          </a:xfrm>
          <a:prstGeom prst="rect">
            <a:avLst/>
          </a:prstGeom>
        </p:spPr>
        <p:txBody>
          <a:bodyPr wrap="square">
            <a:spAutoFit/>
          </a:bodyPr>
          <a:lstStyle/>
          <a:p>
            <a:r>
              <a:rPr lang="es-ES" sz="2800" b="1" dirty="0">
                <a:solidFill>
                  <a:srgbClr val="0000FF"/>
                </a:solidFill>
                <a:latin typeface="Arial" panose="020B0604020202020204" pitchFamily="34" charset="0"/>
                <a:cs typeface="Arial" panose="020B0604020202020204" pitchFamily="34" charset="0"/>
              </a:rPr>
              <a:t>Resolución</a:t>
            </a:r>
            <a:r>
              <a:rPr lang="es-ES" sz="2800" b="1" dirty="0">
                <a:solidFill>
                  <a:srgbClr val="3333CC"/>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22123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2 Marcador de contenido"/>
          <p:cNvSpPr>
            <a:spLocks noGrp="1"/>
          </p:cNvSpPr>
          <p:nvPr>
            <p:ph sz="quarter" idx="1"/>
          </p:nvPr>
        </p:nvSpPr>
        <p:spPr>
          <a:xfrm>
            <a:off x="301752" y="620688"/>
            <a:ext cx="8503920" cy="5262336"/>
          </a:xfrm>
        </p:spPr>
        <p:txBody>
          <a:bodyPr/>
          <a:lstStyle/>
          <a:p>
            <a:endParaRPr lang="es-ES" dirty="0">
              <a:latin typeface="Arial" charset="0"/>
              <a:cs typeface="Arial" charset="0"/>
            </a:endParaRPr>
          </a:p>
          <a:p>
            <a:endParaRPr lang="es-ES" dirty="0">
              <a:latin typeface="Arial" charset="0"/>
              <a:cs typeface="Arial" charset="0"/>
            </a:endParaRPr>
          </a:p>
          <a:p>
            <a:endParaRPr lang="es-ES" dirty="0">
              <a:latin typeface="Arial" charset="0"/>
              <a:cs typeface="Arial" charset="0"/>
            </a:endParaRPr>
          </a:p>
          <a:p>
            <a:endParaRPr lang="es-ES" sz="3500" dirty="0">
              <a:latin typeface="Arial Black" pitchFamily="34" charset="0"/>
              <a:cs typeface="Arial" charset="0"/>
            </a:endParaRPr>
          </a:p>
          <a:p>
            <a:pPr algn="ctr"/>
            <a:r>
              <a:rPr lang="es-ES" sz="4500" b="1" dirty="0">
                <a:solidFill>
                  <a:srgbClr val="C00000"/>
                </a:solidFill>
                <a:latin typeface="Arial Black" pitchFamily="34" charset="0"/>
                <a:cs typeface="Arial" charset="0"/>
              </a:rPr>
              <a:t>2.6 RESUMEN</a:t>
            </a:r>
          </a:p>
        </p:txBody>
      </p:sp>
    </p:spTree>
    <p:extLst>
      <p:ext uri="{BB962C8B-B14F-4D97-AF65-F5344CB8AC3E}">
        <p14:creationId xmlns:p14="http://schemas.microsoft.com/office/powerpoint/2010/main" val="2486171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4" end="4"/>
                                            </p:txEl>
                                          </p:spTgt>
                                        </p:tgtEl>
                                        <p:attrNameLst>
                                          <p:attrName>style.visibility</p:attrName>
                                        </p:attrNameLst>
                                      </p:cBhvr>
                                      <p:to>
                                        <p:strVal val="visible"/>
                                      </p:to>
                                    </p:set>
                                    <p:animEffect transition="in" filter="fade">
                                      <p:cBhvr>
                                        <p:cTn id="7" dur="1000"/>
                                        <p:tgtEl>
                                          <p:spTgt spid="22530">
                                            <p:txEl>
                                              <p:pRg st="4" end="4"/>
                                            </p:txEl>
                                          </p:spTgt>
                                        </p:tgtEl>
                                      </p:cBhvr>
                                    </p:animEffect>
                                    <p:anim calcmode="lin" valueType="num">
                                      <p:cBhvr>
                                        <p:cTn id="8" dur="10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A600FC7-5965-4E81-B0AF-6F691DBB6164}"/>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Cancelación de Carga Técnica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en Vía de Rectificación</a:t>
            </a:r>
          </a:p>
        </p:txBody>
      </p:sp>
      <p:sp>
        <p:nvSpPr>
          <p:cNvPr id="4" name="Rectángulo 3">
            <a:extLst>
              <a:ext uri="{FF2B5EF4-FFF2-40B4-BE49-F238E27FC236}">
                <a16:creationId xmlns:a16="http://schemas.microsoft.com/office/drawing/2014/main" id="{7EB64254-0B9F-4FE4-A273-0F9F781F2F1C}"/>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611CDEAC-649E-4762-A9ED-D132DC7B92B6}"/>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“Las cargas técnicas sobre la base de observaciones formuladas en el Informe Técnico de Verificación, originadas en presuntas transgresiones a la normativa sobre edificaciones, consignadas como tales por haber utilizado como referencia el Certificado de Parámetros Urbanísticos y Edificatorios vigente a la fecha de la regularización y no a la fecha de ejecución de la obra, pueden ser canceladas a mérito de un nuevo Informe Técnico de Verificación en el que se señale con claridad que en la fecha de la fábrica regularizada, la edificación se adecuaba a los parámetros vigentes en dicha oportunidad”.</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2332002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 name="Rectángulo 119">
            <a:extLst>
              <a:ext uri="{FF2B5EF4-FFF2-40B4-BE49-F238E27FC236}">
                <a16:creationId xmlns:a16="http://schemas.microsoft.com/office/drawing/2014/main" id="{833A5472-263E-46F5-A9BD-10F2B4467DA6}"/>
              </a:ext>
            </a:extLst>
          </p:cNvPr>
          <p:cNvSpPr/>
          <p:nvPr/>
        </p:nvSpPr>
        <p:spPr>
          <a:xfrm>
            <a:off x="2069331" y="2348880"/>
            <a:ext cx="4951413" cy="3101975"/>
          </a:xfrm>
          <a:prstGeom prst="rect">
            <a:avLst/>
          </a:prstGeom>
          <a:solidFill>
            <a:srgbClr val="EBFA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pic>
        <p:nvPicPr>
          <p:cNvPr id="121" name="Imagen 120">
            <a:extLst>
              <a:ext uri="{FF2B5EF4-FFF2-40B4-BE49-F238E27FC236}">
                <a16:creationId xmlns:a16="http://schemas.microsoft.com/office/drawing/2014/main" id="{0B552F71-7722-4D1E-8954-6B5EA9A5E7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3781" y="3807793"/>
            <a:ext cx="4862513"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 name="Grupo 121">
            <a:extLst>
              <a:ext uri="{FF2B5EF4-FFF2-40B4-BE49-F238E27FC236}">
                <a16:creationId xmlns:a16="http://schemas.microsoft.com/office/drawing/2014/main" id="{0D6DEC8A-9442-4B97-B7D8-D3553209C187}"/>
              </a:ext>
            </a:extLst>
          </p:cNvPr>
          <p:cNvGrpSpPr>
            <a:grpSpLocks/>
          </p:cNvGrpSpPr>
          <p:nvPr/>
        </p:nvGrpSpPr>
        <p:grpSpPr bwMode="auto">
          <a:xfrm rot="18300000" flipV="1">
            <a:off x="1470050" y="4108624"/>
            <a:ext cx="144463" cy="1152525"/>
            <a:chOff x="2914752" y="2500313"/>
            <a:chExt cx="144478" cy="1152525"/>
          </a:xfrm>
        </p:grpSpPr>
        <p:sp>
          <p:nvSpPr>
            <p:cNvPr id="123" name="Line 8">
              <a:extLst>
                <a:ext uri="{FF2B5EF4-FFF2-40B4-BE49-F238E27FC236}">
                  <a16:creationId xmlns:a16="http://schemas.microsoft.com/office/drawing/2014/main" id="{6D791944-E056-4C45-B5D9-6512FDC3EEF2}"/>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24" name="Triángulo isósceles 123">
              <a:extLst>
                <a:ext uri="{FF2B5EF4-FFF2-40B4-BE49-F238E27FC236}">
                  <a16:creationId xmlns:a16="http://schemas.microsoft.com/office/drawing/2014/main" id="{DB6E78D3-61A7-4D98-9935-09A9282D5B56}"/>
                </a:ext>
              </a:extLst>
            </p:cNvPr>
            <p:cNvSpPr/>
            <p:nvPr/>
          </p:nvSpPr>
          <p:spPr>
            <a:xfrm>
              <a:off x="2915344" y="2507326"/>
              <a:ext cx="144477" cy="123825"/>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grpSp>
        <p:nvGrpSpPr>
          <p:cNvPr id="125" name="Grupo 26">
            <a:extLst>
              <a:ext uri="{FF2B5EF4-FFF2-40B4-BE49-F238E27FC236}">
                <a16:creationId xmlns:a16="http://schemas.microsoft.com/office/drawing/2014/main" id="{7504A7E6-CDAA-4EAB-AA3A-A7619DFAA815}"/>
              </a:ext>
            </a:extLst>
          </p:cNvPr>
          <p:cNvGrpSpPr>
            <a:grpSpLocks/>
          </p:cNvGrpSpPr>
          <p:nvPr/>
        </p:nvGrpSpPr>
        <p:grpSpPr bwMode="auto">
          <a:xfrm rot="2640000" flipV="1">
            <a:off x="7398569" y="4179268"/>
            <a:ext cx="144462" cy="1152525"/>
            <a:chOff x="2914752" y="2500313"/>
            <a:chExt cx="144478" cy="1152525"/>
          </a:xfrm>
        </p:grpSpPr>
        <p:sp>
          <p:nvSpPr>
            <p:cNvPr id="126" name="Line 8">
              <a:extLst>
                <a:ext uri="{FF2B5EF4-FFF2-40B4-BE49-F238E27FC236}">
                  <a16:creationId xmlns:a16="http://schemas.microsoft.com/office/drawing/2014/main" id="{710B74F4-ABC9-4FAE-8E9F-64526891C20D}"/>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27" name="Triángulo isósceles 126">
              <a:extLst>
                <a:ext uri="{FF2B5EF4-FFF2-40B4-BE49-F238E27FC236}">
                  <a16:creationId xmlns:a16="http://schemas.microsoft.com/office/drawing/2014/main" id="{DA63C4E3-E816-49C5-920D-891CAE681410}"/>
                </a:ext>
              </a:extLst>
            </p:cNvPr>
            <p:cNvSpPr/>
            <p:nvPr/>
          </p:nvSpPr>
          <p:spPr>
            <a:xfrm>
              <a:off x="2912473" y="2498260"/>
              <a:ext cx="144479" cy="123825"/>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grpSp>
        <p:nvGrpSpPr>
          <p:cNvPr id="128" name="Grupo 23">
            <a:extLst>
              <a:ext uri="{FF2B5EF4-FFF2-40B4-BE49-F238E27FC236}">
                <a16:creationId xmlns:a16="http://schemas.microsoft.com/office/drawing/2014/main" id="{174278B8-71A1-4FD5-ACC8-2F88DF3A9DD2}"/>
              </a:ext>
            </a:extLst>
          </p:cNvPr>
          <p:cNvGrpSpPr>
            <a:grpSpLocks/>
          </p:cNvGrpSpPr>
          <p:nvPr/>
        </p:nvGrpSpPr>
        <p:grpSpPr bwMode="auto">
          <a:xfrm flipV="1">
            <a:off x="6009506" y="5424817"/>
            <a:ext cx="180975" cy="1027503"/>
            <a:chOff x="2914752" y="2500313"/>
            <a:chExt cx="144478" cy="1152525"/>
          </a:xfrm>
        </p:grpSpPr>
        <p:sp>
          <p:nvSpPr>
            <p:cNvPr id="129" name="Line 8">
              <a:extLst>
                <a:ext uri="{FF2B5EF4-FFF2-40B4-BE49-F238E27FC236}">
                  <a16:creationId xmlns:a16="http://schemas.microsoft.com/office/drawing/2014/main" id="{A87C1B66-E1CB-4F1D-91FA-2B8C839692E3}"/>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30" name="Triángulo isósceles 129">
              <a:extLst>
                <a:ext uri="{FF2B5EF4-FFF2-40B4-BE49-F238E27FC236}">
                  <a16:creationId xmlns:a16="http://schemas.microsoft.com/office/drawing/2014/main" id="{942D8E13-C13F-477C-AB75-804DD33736F0}"/>
                </a:ext>
              </a:extLst>
            </p:cNvPr>
            <p:cNvSpPr/>
            <p:nvPr/>
          </p:nvSpPr>
          <p:spPr>
            <a:xfrm>
              <a:off x="2914752" y="2500313"/>
              <a:ext cx="144478" cy="123825"/>
            </a:xfrm>
            <a:prstGeom prst="triangle">
              <a:avLst/>
            </a:prstGeom>
            <a:solidFill>
              <a:srgbClr val="0000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sp>
        <p:nvSpPr>
          <p:cNvPr id="131" name="Line 4">
            <a:extLst>
              <a:ext uri="{FF2B5EF4-FFF2-40B4-BE49-F238E27FC236}">
                <a16:creationId xmlns:a16="http://schemas.microsoft.com/office/drawing/2014/main" id="{ACBCF2B8-5C1E-4146-AB33-08ADDD86BD65}"/>
              </a:ext>
            </a:extLst>
          </p:cNvPr>
          <p:cNvSpPr>
            <a:spLocks noChangeShapeType="1"/>
          </p:cNvSpPr>
          <p:nvPr/>
        </p:nvSpPr>
        <p:spPr bwMode="auto">
          <a:xfrm flipH="1">
            <a:off x="2020119" y="6884368"/>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33" name="Line 5">
            <a:extLst>
              <a:ext uri="{FF2B5EF4-FFF2-40B4-BE49-F238E27FC236}">
                <a16:creationId xmlns:a16="http://schemas.microsoft.com/office/drawing/2014/main" id="{02AF8B15-42E0-46DC-9A74-E758CC800D89}"/>
              </a:ext>
            </a:extLst>
          </p:cNvPr>
          <p:cNvSpPr>
            <a:spLocks noChangeShapeType="1"/>
          </p:cNvSpPr>
          <p:nvPr/>
        </p:nvSpPr>
        <p:spPr bwMode="auto">
          <a:xfrm>
            <a:off x="7020744" y="2348881"/>
            <a:ext cx="0" cy="4028400"/>
          </a:xfrm>
          <a:prstGeom prst="line">
            <a:avLst/>
          </a:prstGeom>
          <a:noFill/>
          <a:ln w="3810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34" name="Line 6">
            <a:extLst>
              <a:ext uri="{FF2B5EF4-FFF2-40B4-BE49-F238E27FC236}">
                <a16:creationId xmlns:a16="http://schemas.microsoft.com/office/drawing/2014/main" id="{656A1738-E620-4D4F-B071-419CC48DD805}"/>
              </a:ext>
            </a:extLst>
          </p:cNvPr>
          <p:cNvSpPr>
            <a:spLocks noChangeShapeType="1"/>
          </p:cNvSpPr>
          <p:nvPr/>
        </p:nvSpPr>
        <p:spPr bwMode="auto">
          <a:xfrm>
            <a:off x="2053456" y="5444505"/>
            <a:ext cx="4967288" cy="0"/>
          </a:xfrm>
          <a:prstGeom prst="line">
            <a:avLst/>
          </a:prstGeom>
          <a:noFill/>
          <a:ln w="28575">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es-PE" dirty="0">
              <a:solidFill>
                <a:prstClr val="black"/>
              </a:solidFill>
            </a:endParaRPr>
          </a:p>
        </p:txBody>
      </p:sp>
      <p:sp>
        <p:nvSpPr>
          <p:cNvPr id="135" name="Line 7">
            <a:extLst>
              <a:ext uri="{FF2B5EF4-FFF2-40B4-BE49-F238E27FC236}">
                <a16:creationId xmlns:a16="http://schemas.microsoft.com/office/drawing/2014/main" id="{A4D66F69-69FC-4867-B568-A2D28FF344D7}"/>
              </a:ext>
            </a:extLst>
          </p:cNvPr>
          <p:cNvSpPr>
            <a:spLocks noChangeShapeType="1"/>
          </p:cNvSpPr>
          <p:nvPr/>
        </p:nvSpPr>
        <p:spPr bwMode="auto">
          <a:xfrm>
            <a:off x="2053456" y="2350468"/>
            <a:ext cx="0" cy="4029844"/>
          </a:xfrm>
          <a:prstGeom prst="line">
            <a:avLst/>
          </a:prstGeom>
          <a:noFill/>
          <a:ln w="3810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36" name="Text Box 10">
            <a:extLst>
              <a:ext uri="{FF2B5EF4-FFF2-40B4-BE49-F238E27FC236}">
                <a16:creationId xmlns:a16="http://schemas.microsoft.com/office/drawing/2014/main" id="{BA71E6E6-2090-4F0B-8B51-F314D3C0B645}"/>
              </a:ext>
            </a:extLst>
          </p:cNvPr>
          <p:cNvSpPr txBox="1">
            <a:spLocks noChangeArrowheads="1"/>
          </p:cNvSpPr>
          <p:nvPr/>
        </p:nvSpPr>
        <p:spPr bwMode="auto">
          <a:xfrm>
            <a:off x="3258369" y="2533030"/>
            <a:ext cx="2822575" cy="67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2000" b="1" dirty="0"/>
              <a:t>Sobresuelo</a:t>
            </a:r>
          </a:p>
          <a:p>
            <a:pPr algn="ctr" eaLnBrk="1" hangingPunct="1">
              <a:spcBef>
                <a:spcPct val="0"/>
              </a:spcBef>
              <a:buClrTx/>
              <a:buSzTx/>
              <a:buFontTx/>
              <a:buNone/>
            </a:pPr>
            <a:r>
              <a:rPr lang="es-PE" altLang="es-PE" sz="1800" dirty="0"/>
              <a:t>(edificaciones + aires)</a:t>
            </a:r>
            <a:endParaRPr lang="es-ES" altLang="es-PE" sz="1800" dirty="0"/>
          </a:p>
        </p:txBody>
      </p:sp>
      <p:sp>
        <p:nvSpPr>
          <p:cNvPr id="137" name="Text Box 11">
            <a:extLst>
              <a:ext uri="{FF2B5EF4-FFF2-40B4-BE49-F238E27FC236}">
                <a16:creationId xmlns:a16="http://schemas.microsoft.com/office/drawing/2014/main" id="{DCA79D23-F2C9-4E67-A143-7B1963C82A12}"/>
              </a:ext>
            </a:extLst>
          </p:cNvPr>
          <p:cNvSpPr txBox="1">
            <a:spLocks noChangeArrowheads="1"/>
          </p:cNvSpPr>
          <p:nvPr/>
        </p:nvSpPr>
        <p:spPr bwMode="auto">
          <a:xfrm>
            <a:off x="2453507" y="5741485"/>
            <a:ext cx="2409825"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2000" b="1" dirty="0"/>
              <a:t>Subsuelo</a:t>
            </a:r>
          </a:p>
          <a:p>
            <a:pPr algn="ctr" eaLnBrk="1" hangingPunct="1">
              <a:spcBef>
                <a:spcPct val="0"/>
              </a:spcBef>
              <a:buClrTx/>
              <a:buSzTx/>
              <a:buFontTx/>
              <a:buNone/>
            </a:pPr>
            <a:r>
              <a:rPr lang="es-PE" altLang="es-PE" sz="1800" b="1" dirty="0"/>
              <a:t>(sótanos)</a:t>
            </a:r>
            <a:endParaRPr lang="es-ES" altLang="es-PE" sz="1800" b="1" dirty="0"/>
          </a:p>
        </p:txBody>
      </p:sp>
      <p:sp>
        <p:nvSpPr>
          <p:cNvPr id="138" name="Text Box 13">
            <a:extLst>
              <a:ext uri="{FF2B5EF4-FFF2-40B4-BE49-F238E27FC236}">
                <a16:creationId xmlns:a16="http://schemas.microsoft.com/office/drawing/2014/main" id="{28A98757-67C5-42BA-89B0-F4768B6147EE}"/>
              </a:ext>
            </a:extLst>
          </p:cNvPr>
          <p:cNvSpPr txBox="1">
            <a:spLocks noChangeArrowheads="1"/>
          </p:cNvSpPr>
          <p:nvPr/>
        </p:nvSpPr>
        <p:spPr bwMode="auto">
          <a:xfrm>
            <a:off x="7323956" y="3964955"/>
            <a:ext cx="14081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PE" altLang="es-PE" sz="2000" b="1" dirty="0"/>
              <a:t>Límite</a:t>
            </a:r>
            <a:endParaRPr lang="es-ES" altLang="es-PE" sz="2000" b="1" dirty="0"/>
          </a:p>
        </p:txBody>
      </p:sp>
      <p:sp>
        <p:nvSpPr>
          <p:cNvPr id="139" name="Text Box 15">
            <a:extLst>
              <a:ext uri="{FF2B5EF4-FFF2-40B4-BE49-F238E27FC236}">
                <a16:creationId xmlns:a16="http://schemas.microsoft.com/office/drawing/2014/main" id="{D5479737-A7E8-4F89-B634-0F58125E57A7}"/>
              </a:ext>
            </a:extLst>
          </p:cNvPr>
          <p:cNvSpPr txBox="1">
            <a:spLocks noChangeArrowheads="1"/>
          </p:cNvSpPr>
          <p:nvPr/>
        </p:nvSpPr>
        <p:spPr bwMode="auto">
          <a:xfrm>
            <a:off x="467544" y="4004643"/>
            <a:ext cx="10509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PE" altLang="es-PE" sz="2000" b="1" dirty="0"/>
              <a:t>Límite</a:t>
            </a:r>
            <a:endParaRPr lang="es-ES" altLang="es-PE" sz="2000" b="1" dirty="0"/>
          </a:p>
        </p:txBody>
      </p:sp>
      <p:grpSp>
        <p:nvGrpSpPr>
          <p:cNvPr id="140" name="Grupo 4">
            <a:extLst>
              <a:ext uri="{FF2B5EF4-FFF2-40B4-BE49-F238E27FC236}">
                <a16:creationId xmlns:a16="http://schemas.microsoft.com/office/drawing/2014/main" id="{243304CC-A600-4E67-AB29-D1774395A8A3}"/>
              </a:ext>
            </a:extLst>
          </p:cNvPr>
          <p:cNvGrpSpPr>
            <a:grpSpLocks/>
          </p:cNvGrpSpPr>
          <p:nvPr/>
        </p:nvGrpSpPr>
        <p:grpSpPr bwMode="auto">
          <a:xfrm>
            <a:off x="2796406" y="3801443"/>
            <a:ext cx="174625" cy="1627187"/>
            <a:chOff x="2914752" y="2500313"/>
            <a:chExt cx="144478" cy="1152525"/>
          </a:xfrm>
        </p:grpSpPr>
        <p:sp>
          <p:nvSpPr>
            <p:cNvPr id="141" name="Line 8">
              <a:extLst>
                <a:ext uri="{FF2B5EF4-FFF2-40B4-BE49-F238E27FC236}">
                  <a16:creationId xmlns:a16="http://schemas.microsoft.com/office/drawing/2014/main" id="{20323923-DE48-4D78-B4A2-4D606A688A6D}"/>
                </a:ext>
              </a:extLst>
            </p:cNvPr>
            <p:cNvSpPr>
              <a:spLocks noChangeShapeType="1"/>
            </p:cNvSpPr>
            <p:nvPr/>
          </p:nvSpPr>
          <p:spPr bwMode="auto">
            <a:xfrm flipV="1">
              <a:off x="2986991" y="2500313"/>
              <a:ext cx="0" cy="1152525"/>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142" name="Triángulo isósceles 141">
              <a:extLst>
                <a:ext uri="{FF2B5EF4-FFF2-40B4-BE49-F238E27FC236}">
                  <a16:creationId xmlns:a16="http://schemas.microsoft.com/office/drawing/2014/main" id="{B0C0ABAA-A21E-4705-B5A2-1A5D523B0EEC}"/>
                </a:ext>
              </a:extLst>
            </p:cNvPr>
            <p:cNvSpPr/>
            <p:nvPr/>
          </p:nvSpPr>
          <p:spPr>
            <a:xfrm>
              <a:off x="2914752" y="2500313"/>
              <a:ext cx="144478" cy="124810"/>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sp>
        <p:nvSpPr>
          <p:cNvPr id="143" name="Rectángulo 142">
            <a:extLst>
              <a:ext uri="{FF2B5EF4-FFF2-40B4-BE49-F238E27FC236}">
                <a16:creationId xmlns:a16="http://schemas.microsoft.com/office/drawing/2014/main" id="{1C48CDF0-B80B-4839-8426-A75F261DE2A0}"/>
              </a:ext>
            </a:extLst>
          </p:cNvPr>
          <p:cNvSpPr/>
          <p:nvPr/>
        </p:nvSpPr>
        <p:spPr>
          <a:xfrm>
            <a:off x="3658420" y="4954052"/>
            <a:ext cx="1415772" cy="369332"/>
          </a:xfrm>
          <a:prstGeom prst="rect">
            <a:avLst/>
          </a:prstGeom>
        </p:spPr>
        <p:txBody>
          <a:bodyPr wrap="none">
            <a:spAutoFit/>
          </a:bodyPr>
          <a:lstStyle/>
          <a:p>
            <a:pPr>
              <a:defRPr/>
            </a:pPr>
            <a:r>
              <a:rPr lang="es-PE" altLang="es-PE" b="1" dirty="0">
                <a:solidFill>
                  <a:srgbClr val="000000"/>
                </a:solidFill>
                <a:effectLst>
                  <a:glow rad="101600">
                    <a:schemeClr val="bg1"/>
                  </a:glow>
                </a:effectLst>
              </a:rPr>
              <a:t>Edificación</a:t>
            </a:r>
            <a:endParaRPr lang="es-PE" dirty="0">
              <a:effectLst>
                <a:glow rad="101600">
                  <a:schemeClr val="bg1"/>
                </a:glow>
              </a:effectLst>
            </a:endParaRPr>
          </a:p>
        </p:txBody>
      </p:sp>
      <p:sp>
        <p:nvSpPr>
          <p:cNvPr id="144" name="Text Box 10">
            <a:extLst>
              <a:ext uri="{FF2B5EF4-FFF2-40B4-BE49-F238E27FC236}">
                <a16:creationId xmlns:a16="http://schemas.microsoft.com/office/drawing/2014/main" id="{BF683473-87EC-4579-B0E0-FB85C49D4112}"/>
              </a:ext>
            </a:extLst>
          </p:cNvPr>
          <p:cNvSpPr txBox="1">
            <a:spLocks noChangeArrowheads="1"/>
          </p:cNvSpPr>
          <p:nvPr/>
        </p:nvSpPr>
        <p:spPr bwMode="auto">
          <a:xfrm>
            <a:off x="3045644" y="3418855"/>
            <a:ext cx="28225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1800" b="1" dirty="0">
                <a:solidFill>
                  <a:srgbClr val="000000"/>
                </a:solidFill>
              </a:rPr>
              <a:t>Aires</a:t>
            </a:r>
            <a:endParaRPr lang="es-ES" altLang="es-PE" sz="1800" b="1" dirty="0">
              <a:solidFill>
                <a:srgbClr val="000000"/>
              </a:solidFill>
            </a:endParaRPr>
          </a:p>
        </p:txBody>
      </p:sp>
      <p:sp>
        <p:nvSpPr>
          <p:cNvPr id="27" name="Rectángulo 26">
            <a:extLst>
              <a:ext uri="{FF2B5EF4-FFF2-40B4-BE49-F238E27FC236}">
                <a16:creationId xmlns:a16="http://schemas.microsoft.com/office/drawing/2014/main" id="{9518A5CC-3258-448B-A354-A285E4E15577}"/>
              </a:ext>
            </a:extLst>
          </p:cNvPr>
          <p:cNvSpPr/>
          <p:nvPr/>
        </p:nvSpPr>
        <p:spPr>
          <a:xfrm>
            <a:off x="392048" y="403543"/>
            <a:ext cx="2894703" cy="523220"/>
          </a:xfrm>
          <a:prstGeom prst="rect">
            <a:avLst/>
          </a:prstGeom>
        </p:spPr>
        <p:txBody>
          <a:bodyPr wrap="none">
            <a:spAutoFit/>
          </a:bodyPr>
          <a:lstStyle/>
          <a:p>
            <a:r>
              <a:rPr lang="es-ES_tradnl" sz="2800" b="1" dirty="0">
                <a:solidFill>
                  <a:srgbClr val="C00000"/>
                </a:solidFill>
                <a:latin typeface="Arial Black" panose="020B0A04020102020204" pitchFamily="34" charset="0"/>
                <a:cs typeface="Arial" panose="020B0604020202020204" pitchFamily="34" charset="0"/>
              </a:rPr>
              <a:t>1.1 Propiedad</a:t>
            </a:r>
          </a:p>
        </p:txBody>
      </p:sp>
      <p:sp>
        <p:nvSpPr>
          <p:cNvPr id="28" name="Rectángulo 27"/>
          <p:cNvSpPr/>
          <p:nvPr/>
        </p:nvSpPr>
        <p:spPr>
          <a:xfrm>
            <a:off x="1116059" y="1033572"/>
            <a:ext cx="2443298" cy="523220"/>
          </a:xfrm>
          <a:prstGeom prst="rect">
            <a:avLst/>
          </a:prstGeom>
        </p:spPr>
        <p:txBody>
          <a:bodyPr wrap="none">
            <a:spAutoFit/>
          </a:bodyPr>
          <a:lstStyle/>
          <a:p>
            <a:r>
              <a:rPr lang="es-ES_tradnl" sz="2800" b="1" dirty="0">
                <a:latin typeface="Arial" charset="0"/>
                <a:cs typeface="Arial" charset="0"/>
              </a:rPr>
              <a:t>Definiciones:</a:t>
            </a:r>
          </a:p>
        </p:txBody>
      </p:sp>
      <p:sp>
        <p:nvSpPr>
          <p:cNvPr id="29" name="Rectángulo 28"/>
          <p:cNvSpPr/>
          <p:nvPr/>
        </p:nvSpPr>
        <p:spPr>
          <a:xfrm>
            <a:off x="3145455" y="1815207"/>
            <a:ext cx="2799164" cy="461665"/>
          </a:xfrm>
          <a:prstGeom prst="rect">
            <a:avLst/>
          </a:prstGeom>
        </p:spPr>
        <p:txBody>
          <a:bodyPr wrap="none">
            <a:spAutoFit/>
          </a:bodyPr>
          <a:lstStyle/>
          <a:p>
            <a:r>
              <a:rPr lang="es-ES" sz="2400" b="1" dirty="0">
                <a:solidFill>
                  <a:srgbClr val="0000FF"/>
                </a:solidFill>
                <a:latin typeface="Arial" panose="020B0604020202020204" pitchFamily="34" charset="0"/>
                <a:cs typeface="Arial" panose="020B0604020202020204" pitchFamily="34" charset="0"/>
              </a:rPr>
              <a:t>Propiedad Predial</a:t>
            </a:r>
            <a:endParaRPr lang="es-ES_tradnl" sz="24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506020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24CE088-FEA5-444A-8CEA-A148811708FC}"/>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Condiciones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 la Ley</a:t>
            </a:r>
          </a:p>
        </p:txBody>
      </p:sp>
      <p:sp>
        <p:nvSpPr>
          <p:cNvPr id="4" name="Rectángulo 3">
            <a:extLst>
              <a:ext uri="{FF2B5EF4-FFF2-40B4-BE49-F238E27FC236}">
                <a16:creationId xmlns:a16="http://schemas.microsoft.com/office/drawing/2014/main" id="{0F9FAA90-3CA7-4861-AF5A-DBC62EA0C8EF}"/>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39C2EC5F-DEC9-48D6-9B83-292FBB95165C}"/>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dirty="0"/>
              <a:t>-	Los requisitos de la Ley establecen la obligación de adjuntar al expediente de regularización los parámetros urbanísticos y edificatorios vigentes. Este hecho hace que gran cantidad de predios se encuentren inscritos con cargas registrales.</a:t>
            </a:r>
          </a:p>
          <a:p>
            <a:pPr marL="355600" indent="-355600">
              <a:spcBef>
                <a:spcPts val="0"/>
              </a:spcBef>
            </a:pPr>
            <a:endParaRPr lang="es-PE" sz="2400" dirty="0"/>
          </a:p>
          <a:p>
            <a:pPr marL="355600" indent="-355600">
              <a:spcBef>
                <a:spcPts val="0"/>
              </a:spcBef>
            </a:pPr>
            <a:r>
              <a:rPr lang="es-PE" sz="2400" dirty="0"/>
              <a:t>-	La norma registral antes expuesta permite el levantamiento de las cargas registradas mediante un nuevo informe de un Verificador responsable.</a:t>
            </a:r>
          </a:p>
          <a:p>
            <a:pPr marL="355600" indent="-355600">
              <a:spcBef>
                <a:spcPts val="0"/>
              </a:spcBef>
            </a:pPr>
            <a:endParaRPr lang="es-PE" sz="2400" dirty="0"/>
          </a:p>
          <a:p>
            <a:pPr marL="355600" indent="-355600">
              <a:spcBef>
                <a:spcPts val="0"/>
              </a:spcBef>
            </a:pPr>
            <a:r>
              <a:rPr lang="es-PE" sz="2400" dirty="0"/>
              <a:t>-	Se tiene que demostrar que la edificación cumplía con las normas a la fecha de su construcción.</a:t>
            </a:r>
          </a:p>
          <a:p>
            <a:pPr algn="ctr">
              <a:buFontTx/>
              <a:buNone/>
            </a:pPr>
            <a:endParaRPr lang="es-ES" sz="2400" b="1" i="1" dirty="0"/>
          </a:p>
          <a:p>
            <a:pPr algn="ctr">
              <a:buFontTx/>
              <a:buNone/>
            </a:pPr>
            <a:endParaRPr lang="es-ES" sz="2200" b="1" dirty="0"/>
          </a:p>
        </p:txBody>
      </p:sp>
    </p:spTree>
    <p:extLst>
      <p:ext uri="{BB962C8B-B14F-4D97-AF65-F5344CB8AC3E}">
        <p14:creationId xmlns:p14="http://schemas.microsoft.com/office/powerpoint/2010/main" val="33243525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FEA3AF7-507F-4B10-857A-A65D81EFA2D1}"/>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Calificación de las Cargas </a:t>
            </a:r>
          </a:p>
          <a:p>
            <a:pPr marL="534988" indent="-534988"/>
            <a:r>
              <a:rPr lang="es-PE" sz="2800" b="1" dirty="0">
                <a:solidFill>
                  <a:srgbClr val="0000FF"/>
                </a:solidFill>
                <a:latin typeface="Arial" panose="020B0604020202020204" pitchFamily="34" charset="0"/>
                <a:cs typeface="Arial" panose="020B0604020202020204" pitchFamily="34" charset="0"/>
              </a:rPr>
              <a:t>	en Base a su Antigüedad</a:t>
            </a:r>
          </a:p>
        </p:txBody>
      </p:sp>
      <p:sp>
        <p:nvSpPr>
          <p:cNvPr id="4" name="Rectángulo 3">
            <a:extLst>
              <a:ext uri="{FF2B5EF4-FFF2-40B4-BE49-F238E27FC236}">
                <a16:creationId xmlns:a16="http://schemas.microsoft.com/office/drawing/2014/main" id="{1CE99FC7-F433-49EC-88EB-A2BDA81A5B11}"/>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AE67E26F-F2BC-4107-97F7-833ABC04364A}"/>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dirty="0"/>
              <a:t>-	Se debe tener en cuenta que antes del 20.07.99 no existían Parámetros Urbanísticos y Edificatorios. El mencionado certificado es producto de lo que dispone la Ley 27157.</a:t>
            </a:r>
          </a:p>
          <a:p>
            <a:pPr marL="355600" indent="-355600">
              <a:spcBef>
                <a:spcPts val="0"/>
              </a:spcBef>
            </a:pPr>
            <a:endParaRPr lang="es-PE" sz="2400" dirty="0"/>
          </a:p>
          <a:p>
            <a:pPr marL="355600" indent="-355600">
              <a:spcBef>
                <a:spcPts val="0"/>
              </a:spcBef>
            </a:pPr>
            <a:r>
              <a:rPr lang="es-PE" sz="2400" dirty="0"/>
              <a:t>-	Las edificaciones construidas antes de esa fecha se regían:</a:t>
            </a:r>
          </a:p>
          <a:p>
            <a:pPr marL="355600" indent="-355600">
              <a:spcBef>
                <a:spcPts val="0"/>
              </a:spcBef>
            </a:pPr>
            <a:r>
              <a:rPr lang="es-PE" sz="2400" dirty="0"/>
              <a:t>     -  Reglamento Nacional  de Construcciones.</a:t>
            </a:r>
          </a:p>
          <a:p>
            <a:pPr marL="355600" indent="-355600">
              <a:spcBef>
                <a:spcPts val="0"/>
              </a:spcBef>
            </a:pPr>
            <a:r>
              <a:rPr lang="es-PE" sz="2400" dirty="0"/>
              <a:t>     -  Ordenanzas Municipales.</a:t>
            </a:r>
          </a:p>
          <a:p>
            <a:pPr marL="355600" indent="-355600">
              <a:spcBef>
                <a:spcPts val="0"/>
              </a:spcBef>
            </a:pPr>
            <a:endParaRPr lang="es-PE" sz="2400" dirty="0"/>
          </a:p>
          <a:p>
            <a:pPr marL="355600" indent="-355600">
              <a:spcBef>
                <a:spcPts val="0"/>
              </a:spcBef>
            </a:pPr>
            <a:r>
              <a:rPr lang="es-PE" sz="2400" dirty="0"/>
              <a:t>-	El verificador responsable deberá indagar sobre estas normas o documentos fehacientes que permitan demostrar las condiciones técnicas al momento de la construcción.</a:t>
            </a:r>
          </a:p>
        </p:txBody>
      </p:sp>
    </p:spTree>
    <p:extLst>
      <p:ext uri="{BB962C8B-B14F-4D97-AF65-F5344CB8AC3E}">
        <p14:creationId xmlns:p14="http://schemas.microsoft.com/office/powerpoint/2010/main" val="418852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953B070-32A7-4FA4-A1CD-6BA5C5F4300C}"/>
              </a:ext>
            </a:extLst>
          </p:cNvPr>
          <p:cNvSpPr/>
          <p:nvPr/>
        </p:nvSpPr>
        <p:spPr>
          <a:xfrm>
            <a:off x="369886" y="260648"/>
            <a:ext cx="7514481" cy="954107"/>
          </a:xfrm>
          <a:prstGeom prst="rect">
            <a:avLst/>
          </a:prstGeom>
        </p:spPr>
        <p:txBody>
          <a:bodyPr wrap="square">
            <a:spAutoFit/>
          </a:bodyPr>
          <a:lstStyle/>
          <a:p>
            <a:pPr marL="534988" indent="-534988">
              <a:buAutoNum type="alphaUcParenR" startAt="4"/>
            </a:pPr>
            <a:r>
              <a:rPr lang="es-PE" sz="2800" b="1" dirty="0">
                <a:solidFill>
                  <a:srgbClr val="0000FF"/>
                </a:solidFill>
                <a:latin typeface="Arial" panose="020B0604020202020204" pitchFamily="34" charset="0"/>
                <a:cs typeface="Arial" panose="020B0604020202020204" pitchFamily="34" charset="0"/>
              </a:rPr>
              <a:t>Cargas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Subsanables </a:t>
            </a:r>
          </a:p>
        </p:txBody>
      </p:sp>
      <p:sp>
        <p:nvSpPr>
          <p:cNvPr id="4" name="Rectángulo 3">
            <a:extLst>
              <a:ext uri="{FF2B5EF4-FFF2-40B4-BE49-F238E27FC236}">
                <a16:creationId xmlns:a16="http://schemas.microsoft.com/office/drawing/2014/main" id="{4ED9700D-AC5F-4697-9F53-31A4700AEEA7}"/>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A499F6FB-54FC-4C33-8EA6-B09461313308}"/>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dirty="0"/>
              <a:t>-	Estarán constituidas por aquellas deficiencias técnicas que son factibles resolver para cumplir con los Parámetros, a través de modificaciones, adecuaciones, etc., por ejemplo:</a:t>
            </a:r>
          </a:p>
          <a:p>
            <a:pPr marL="355600" indent="-355600">
              <a:spcBef>
                <a:spcPts val="0"/>
              </a:spcBef>
            </a:pPr>
            <a:endParaRPr lang="es-PE" sz="2400" dirty="0"/>
          </a:p>
          <a:p>
            <a:pPr marL="723900" indent="-355600">
              <a:spcBef>
                <a:spcPts val="0"/>
              </a:spcBef>
            </a:pPr>
            <a:r>
              <a:rPr lang="es-PE" sz="2400" dirty="0"/>
              <a:t>-	Restablecer las áreas libres, mediante procesos de demolición.</a:t>
            </a:r>
          </a:p>
          <a:p>
            <a:pPr marL="723900" indent="-355600">
              <a:spcBef>
                <a:spcPts val="0"/>
              </a:spcBef>
            </a:pPr>
            <a:endParaRPr lang="es-PE" sz="2400" dirty="0"/>
          </a:p>
          <a:p>
            <a:pPr marL="723900" indent="-355600">
              <a:spcBef>
                <a:spcPts val="0"/>
              </a:spcBef>
              <a:buFontTx/>
              <a:buChar char="-"/>
            </a:pPr>
            <a:r>
              <a:rPr lang="es-PE" sz="2400" dirty="0"/>
              <a:t>La adecuación de ambientes para cumplir con el número de estacionamientos.</a:t>
            </a:r>
          </a:p>
          <a:p>
            <a:pPr marL="723900" indent="-355600">
              <a:spcBef>
                <a:spcPts val="0"/>
              </a:spcBef>
              <a:buFontTx/>
              <a:buChar char="-"/>
            </a:pPr>
            <a:endParaRPr lang="es-PE" sz="2400" dirty="0"/>
          </a:p>
          <a:p>
            <a:pPr marL="723900" indent="-355600">
              <a:spcBef>
                <a:spcPts val="0"/>
              </a:spcBef>
            </a:pPr>
            <a:r>
              <a:rPr lang="es-PE" sz="2400" dirty="0"/>
              <a:t>-	Coeficientes de edificación, mediante la demolición de áreas permisibles que permitan llegar a la proporcionalidad de áreas de terreno y de edificación.</a:t>
            </a:r>
          </a:p>
        </p:txBody>
      </p:sp>
    </p:spTree>
    <p:extLst>
      <p:ext uri="{BB962C8B-B14F-4D97-AF65-F5344CB8AC3E}">
        <p14:creationId xmlns:p14="http://schemas.microsoft.com/office/powerpoint/2010/main" val="38263008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5E515A1-ACB3-4014-9A50-95673E5A8F7E}"/>
              </a:ext>
            </a:extLst>
          </p:cNvPr>
          <p:cNvSpPr/>
          <p:nvPr/>
        </p:nvSpPr>
        <p:spPr>
          <a:xfrm>
            <a:off x="369886" y="260648"/>
            <a:ext cx="7514481" cy="954107"/>
          </a:xfrm>
          <a:prstGeom prst="rect">
            <a:avLst/>
          </a:prstGeom>
        </p:spPr>
        <p:txBody>
          <a:bodyPr wrap="square">
            <a:spAutoFit/>
          </a:bodyPr>
          <a:lstStyle/>
          <a:p>
            <a:pPr marL="536575" indent="-536575"/>
            <a:r>
              <a:rPr lang="es-PE" sz="2800" b="1" dirty="0">
                <a:solidFill>
                  <a:srgbClr val="0000FF"/>
                </a:solidFill>
                <a:latin typeface="Arial" panose="020B0604020202020204" pitchFamily="34" charset="0"/>
                <a:cs typeface="Arial" panose="020B0604020202020204" pitchFamily="34" charset="0"/>
              </a:rPr>
              <a:t>E)	Cargas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No Subsanables </a:t>
            </a:r>
          </a:p>
        </p:txBody>
      </p:sp>
      <p:sp>
        <p:nvSpPr>
          <p:cNvPr id="4" name="Rectángulo 3">
            <a:extLst>
              <a:ext uri="{FF2B5EF4-FFF2-40B4-BE49-F238E27FC236}">
                <a16:creationId xmlns:a16="http://schemas.microsoft.com/office/drawing/2014/main" id="{983329B0-9AE3-4A51-9959-D1F19C18FCCB}"/>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7F804968-C2EF-4F2F-9657-6E865F27D9D9}"/>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dirty="0"/>
              <a:t>-	Aquellas que están sujetas al cambio de los Parámetros.</a:t>
            </a:r>
          </a:p>
        </p:txBody>
      </p:sp>
    </p:spTree>
    <p:extLst>
      <p:ext uri="{BB962C8B-B14F-4D97-AF65-F5344CB8AC3E}">
        <p14:creationId xmlns:p14="http://schemas.microsoft.com/office/powerpoint/2010/main" val="16598049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C3C8F3C-321F-4B2F-A395-F1C53C23DFAA}"/>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5864FB07-5CA4-438A-80B6-165A8ADF685F}"/>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dirty="0"/>
              <a:t>-	Las normas establecen que las edificaciones que tienen cargas registrales no podrán ser objeto de licencia.</a:t>
            </a:r>
          </a:p>
          <a:p>
            <a:pPr marL="355600" indent="-355600">
              <a:spcBef>
                <a:spcPts val="0"/>
              </a:spcBef>
            </a:pPr>
            <a:endParaRPr lang="es-PE" sz="2400" dirty="0"/>
          </a:p>
          <a:p>
            <a:pPr marL="355600" indent="-355600">
              <a:spcBef>
                <a:spcPts val="0"/>
              </a:spcBef>
            </a:pPr>
            <a:r>
              <a:rPr lang="es-PE" sz="2400" dirty="0"/>
              <a:t>-	Las solicitudes deberán ser específicas que son para el levantamiento de las cargas registrales, de otra forma, mediante la autorización municipal, la obra se formaliza.</a:t>
            </a:r>
          </a:p>
          <a:p>
            <a:pPr marL="355600" indent="-355600">
              <a:spcBef>
                <a:spcPts val="0"/>
              </a:spcBef>
            </a:pPr>
            <a:endParaRPr lang="es-PE" sz="2400" dirty="0"/>
          </a:p>
        </p:txBody>
      </p:sp>
      <p:sp>
        <p:nvSpPr>
          <p:cNvPr id="6" name="Rectángulo 5">
            <a:extLst>
              <a:ext uri="{FF2B5EF4-FFF2-40B4-BE49-F238E27FC236}">
                <a16:creationId xmlns:a16="http://schemas.microsoft.com/office/drawing/2014/main" id="{3F4DE2BE-0E99-4912-B6C6-921BCEB3A427}"/>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F)	Intervención Municipal en el Levantamiento de Cargas</a:t>
            </a:r>
          </a:p>
        </p:txBody>
      </p:sp>
    </p:spTree>
    <p:extLst>
      <p:ext uri="{BB962C8B-B14F-4D97-AF65-F5344CB8AC3E}">
        <p14:creationId xmlns:p14="http://schemas.microsoft.com/office/powerpoint/2010/main" val="12728106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C3C8F3C-321F-4B2F-A395-F1C53C23DFAA}"/>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5864FB07-5CA4-438A-80B6-165A8ADF685F}"/>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buFontTx/>
              <a:buChar char="-"/>
            </a:pPr>
            <a:r>
              <a:rPr lang="es-PE" sz="2400" dirty="0"/>
              <a:t>La norma registral que antecede establece claramente que las competencias técnicas son de responsabilidad del Verificador Responsable y no del Registrador.</a:t>
            </a:r>
          </a:p>
          <a:p>
            <a:pPr marL="355600" indent="-355600">
              <a:spcBef>
                <a:spcPts val="0"/>
              </a:spcBef>
              <a:buFontTx/>
              <a:buChar char="-"/>
            </a:pPr>
            <a:endParaRPr lang="es-PE" sz="2400" dirty="0"/>
          </a:p>
          <a:p>
            <a:pPr marL="355600" indent="-355600">
              <a:spcBef>
                <a:spcPts val="0"/>
              </a:spcBef>
            </a:pPr>
            <a:r>
              <a:rPr lang="es-PE" sz="2400" dirty="0"/>
              <a:t>-	El Registrador tendrá en cuenta que el Verificador es </a:t>
            </a:r>
          </a:p>
          <a:p>
            <a:pPr marL="355600" indent="-355600">
              <a:spcBef>
                <a:spcPts val="0"/>
              </a:spcBef>
            </a:pPr>
            <a:r>
              <a:rPr lang="es-PE" sz="2400" dirty="0"/>
              <a:t>	el único responsable de la declaración que hace en el Informe de Verificación; asumiendo las responsabilidades civiles y/o penales a que tenga a lugar.</a:t>
            </a:r>
          </a:p>
          <a:p>
            <a:pPr marL="355600" indent="-355600">
              <a:spcBef>
                <a:spcPts val="0"/>
              </a:spcBef>
            </a:pPr>
            <a:endParaRPr lang="es-PE" sz="2400" dirty="0"/>
          </a:p>
          <a:p>
            <a:pPr marL="355600" indent="-355600">
              <a:spcBef>
                <a:spcPts val="0"/>
              </a:spcBef>
            </a:pPr>
            <a:r>
              <a:rPr lang="es-PE" sz="2400" dirty="0"/>
              <a:t>-	El análisis del Verificador Responsable debe hacerse teniendo en cuenta el origen de la carga y si esta realmente fue bien declarada.</a:t>
            </a:r>
          </a:p>
          <a:p>
            <a:pPr marL="355600" indent="-355600">
              <a:spcBef>
                <a:spcPts val="0"/>
              </a:spcBef>
            </a:pPr>
            <a:endParaRPr lang="es-PE" sz="2400" dirty="0"/>
          </a:p>
          <a:p>
            <a:pPr marL="355600" indent="-355600">
              <a:spcBef>
                <a:spcPts val="0"/>
              </a:spcBef>
            </a:pPr>
            <a:endParaRPr lang="es-PE" sz="2400" dirty="0"/>
          </a:p>
        </p:txBody>
      </p:sp>
      <p:sp>
        <p:nvSpPr>
          <p:cNvPr id="6" name="Rectángulo 5">
            <a:extLst>
              <a:ext uri="{FF2B5EF4-FFF2-40B4-BE49-F238E27FC236}">
                <a16:creationId xmlns:a16="http://schemas.microsoft.com/office/drawing/2014/main" id="{3F4DE2BE-0E99-4912-B6C6-921BCEB3A427}"/>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G)	Obligaciones del Registrador en Función del Verificador</a:t>
            </a:r>
          </a:p>
        </p:txBody>
      </p:sp>
    </p:spTree>
    <p:extLst>
      <p:ext uri="{BB962C8B-B14F-4D97-AF65-F5344CB8AC3E}">
        <p14:creationId xmlns:p14="http://schemas.microsoft.com/office/powerpoint/2010/main" val="20976987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807F594-8D7B-4939-BD3F-00B49FF6B976}"/>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B6FC4567-6AC0-4313-9A2F-70F5282F2286}"/>
              </a:ext>
            </a:extLst>
          </p:cNvPr>
          <p:cNvSpPr txBox="1">
            <a:spLocks noChangeArrowheads="1"/>
          </p:cNvSpPr>
          <p:nvPr/>
        </p:nvSpPr>
        <p:spPr bwMode="auto">
          <a:xfrm>
            <a:off x="268286" y="1439332"/>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buFontTx/>
              <a:buChar char="-"/>
            </a:pPr>
            <a:r>
              <a:rPr lang="es-PE" sz="2400" dirty="0"/>
              <a:t>Establecer con precisión técnica, la demostración que la carga registral, en algunos casos, no debió declararse.</a:t>
            </a:r>
          </a:p>
          <a:p>
            <a:pPr marL="355600" indent="-355600">
              <a:spcBef>
                <a:spcPts val="0"/>
              </a:spcBef>
              <a:buFontTx/>
              <a:buChar char="-"/>
            </a:pPr>
            <a:endParaRPr lang="es-PE" sz="2400" dirty="0"/>
          </a:p>
          <a:p>
            <a:pPr marL="355600" indent="-355600">
              <a:spcBef>
                <a:spcPts val="0"/>
              </a:spcBef>
              <a:buFontTx/>
              <a:buChar char="-"/>
            </a:pPr>
            <a:r>
              <a:rPr lang="es-PE" sz="2400" dirty="0"/>
              <a:t>Sustentar técnica y normativamente cómo se levanta la carga  registrada.</a:t>
            </a:r>
          </a:p>
          <a:p>
            <a:pPr marL="355600" indent="-355600">
              <a:spcBef>
                <a:spcPts val="0"/>
              </a:spcBef>
              <a:buFontTx/>
              <a:buChar char="-"/>
            </a:pPr>
            <a:endParaRPr lang="es-PE" sz="2400" dirty="0"/>
          </a:p>
          <a:p>
            <a:pPr marL="355600" indent="-355600">
              <a:spcBef>
                <a:spcPts val="0"/>
              </a:spcBef>
              <a:buFontTx/>
              <a:buChar char="-"/>
            </a:pPr>
            <a:r>
              <a:rPr lang="es-PE" sz="2400" dirty="0"/>
              <a:t>El levantamiento de cargas debe hacerse en otro Informe de Verificación con solicitud registral y firmas legalizadas del Verificador Responsable.</a:t>
            </a:r>
          </a:p>
          <a:p>
            <a:pPr marL="355600" indent="-355600">
              <a:spcBef>
                <a:spcPts val="0"/>
              </a:spcBef>
            </a:pPr>
            <a:endParaRPr lang="es-PE" sz="24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3A8E150A-4662-49A2-B54C-9813E721D661}"/>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H)	Procedimiento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Técnico</a:t>
            </a:r>
          </a:p>
        </p:txBody>
      </p:sp>
    </p:spTree>
    <p:extLst>
      <p:ext uri="{BB962C8B-B14F-4D97-AF65-F5344CB8AC3E}">
        <p14:creationId xmlns:p14="http://schemas.microsoft.com/office/powerpoint/2010/main" val="8127208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F224187C-ED8C-4EF3-90D0-F2725DFC5326}"/>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71329" y="2060848"/>
            <a:ext cx="8784976" cy="2952000"/>
          </a:xfrm>
        </p:spPr>
        <p:txBody>
          <a:bodyPr anchor="ctr" anchorCtr="0"/>
          <a:lstStyle/>
          <a:p>
            <a:pPr algn="ctr"/>
            <a:r>
              <a:rPr lang="es-PE" sz="4600" b="1" dirty="0">
                <a:solidFill>
                  <a:srgbClr val="C00000"/>
                </a:solidFill>
                <a:latin typeface="Arial Black" pitchFamily="34" charset="0"/>
                <a:cs typeface="Arial" charset="0"/>
              </a:rPr>
              <a:t>3. TRATAMIENTO </a:t>
            </a:r>
            <a:br>
              <a:rPr lang="es-PE" sz="4600" b="1" dirty="0">
                <a:solidFill>
                  <a:srgbClr val="C00000"/>
                </a:solidFill>
                <a:latin typeface="Arial Black" pitchFamily="34" charset="0"/>
                <a:cs typeface="Arial" charset="0"/>
              </a:rPr>
            </a:br>
            <a:r>
              <a:rPr lang="es-PE" sz="4600" b="1" dirty="0">
                <a:solidFill>
                  <a:srgbClr val="C00000"/>
                </a:solidFill>
                <a:latin typeface="Arial Black" pitchFamily="34" charset="0"/>
                <a:cs typeface="Arial" charset="0"/>
              </a:rPr>
              <a:t>DE LOS AIRES </a:t>
            </a:r>
            <a:br>
              <a:rPr lang="es-PE" sz="4600" b="1" dirty="0">
                <a:solidFill>
                  <a:srgbClr val="C00000"/>
                </a:solidFill>
                <a:latin typeface="Arial Black" pitchFamily="34" charset="0"/>
                <a:cs typeface="Arial" charset="0"/>
              </a:rPr>
            </a:br>
            <a:r>
              <a:rPr lang="es-PE" sz="4600" b="1" dirty="0">
                <a:solidFill>
                  <a:srgbClr val="C00000"/>
                </a:solidFill>
                <a:latin typeface="Arial Black" pitchFamily="34" charset="0"/>
                <a:cs typeface="Arial" charset="0"/>
              </a:rPr>
              <a:t>EN LAS EDIFICACIONES</a:t>
            </a:r>
            <a:endParaRPr lang="es-ES" sz="4600" b="1" dirty="0">
              <a:solidFill>
                <a:srgbClr val="C00000"/>
              </a:solidFill>
              <a:latin typeface="Arial Black" pitchFamily="34" charset="0"/>
              <a:cs typeface="Arial" charset="0"/>
            </a:endParaRPr>
          </a:p>
        </p:txBody>
      </p:sp>
    </p:spTree>
    <p:extLst>
      <p:ext uri="{BB962C8B-B14F-4D97-AF65-F5344CB8AC3E}">
        <p14:creationId xmlns:p14="http://schemas.microsoft.com/office/powerpoint/2010/main" val="21351975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5" name="Rectangle 3"/>
          <p:cNvSpPr>
            <a:spLocks noGrp="1" noChangeArrowheads="1"/>
          </p:cNvSpPr>
          <p:nvPr>
            <p:ph sz="quarter" idx="1"/>
          </p:nvPr>
        </p:nvSpPr>
        <p:spPr>
          <a:xfrm>
            <a:off x="179512" y="2744924"/>
            <a:ext cx="8784976" cy="1368152"/>
          </a:xfrm>
        </p:spPr>
        <p:txBody>
          <a:bodyPr/>
          <a:lstStyle/>
          <a:p>
            <a:pPr algn="ctr"/>
            <a:r>
              <a:rPr lang="es-PE" sz="4000" b="1" dirty="0">
                <a:solidFill>
                  <a:srgbClr val="C00000"/>
                </a:solidFill>
                <a:latin typeface="Arial Black" panose="020B0A04020102020204" pitchFamily="34" charset="0"/>
              </a:rPr>
              <a:t>3.1 DISPOSITIVOS </a:t>
            </a:r>
          </a:p>
          <a:p>
            <a:pPr algn="ctr"/>
            <a:r>
              <a:rPr lang="es-PE" sz="4000" b="1" dirty="0">
                <a:solidFill>
                  <a:srgbClr val="C00000"/>
                </a:solidFill>
                <a:latin typeface="Arial Black" panose="020B0A04020102020204" pitchFamily="34" charset="0"/>
              </a:rPr>
              <a:t>NORMATIVOS</a:t>
            </a:r>
            <a:endParaRPr lang="es-ES" sz="40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30352114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ángulo 26">
            <a:extLst>
              <a:ext uri="{FF2B5EF4-FFF2-40B4-BE49-F238E27FC236}">
                <a16:creationId xmlns:a16="http://schemas.microsoft.com/office/drawing/2014/main" id="{D3C0C7FF-9C78-484A-B460-4E30046BB476}"/>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Propiedad Predial</a:t>
            </a:r>
          </a:p>
        </p:txBody>
      </p:sp>
      <p:sp>
        <p:nvSpPr>
          <p:cNvPr id="28" name="Rectángulo 27">
            <a:extLst>
              <a:ext uri="{FF2B5EF4-FFF2-40B4-BE49-F238E27FC236}">
                <a16:creationId xmlns:a16="http://schemas.microsoft.com/office/drawing/2014/main" id="{C7905174-0121-42EE-BE79-C31BE866AA89}"/>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29" name="Rectángulo 28">
            <a:extLst>
              <a:ext uri="{FF2B5EF4-FFF2-40B4-BE49-F238E27FC236}">
                <a16:creationId xmlns:a16="http://schemas.microsoft.com/office/drawing/2014/main" id="{D29B7307-58CD-42C5-AB42-35B1CD798D77}"/>
              </a:ext>
            </a:extLst>
          </p:cNvPr>
          <p:cNvSpPr/>
          <p:nvPr/>
        </p:nvSpPr>
        <p:spPr>
          <a:xfrm>
            <a:off x="2069331" y="1946449"/>
            <a:ext cx="4951413" cy="3101975"/>
          </a:xfrm>
          <a:prstGeom prst="rect">
            <a:avLst/>
          </a:prstGeom>
          <a:solidFill>
            <a:srgbClr val="EBFA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pic>
        <p:nvPicPr>
          <p:cNvPr id="30" name="Imagen 29">
            <a:extLst>
              <a:ext uri="{FF2B5EF4-FFF2-40B4-BE49-F238E27FC236}">
                <a16:creationId xmlns:a16="http://schemas.microsoft.com/office/drawing/2014/main" id="{C7E2A0DF-E944-41CA-B7CE-4BF9D7383A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3781" y="3405362"/>
            <a:ext cx="4862513"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upo 30">
            <a:extLst>
              <a:ext uri="{FF2B5EF4-FFF2-40B4-BE49-F238E27FC236}">
                <a16:creationId xmlns:a16="http://schemas.microsoft.com/office/drawing/2014/main" id="{417E49E8-5FE1-43B2-887D-427C34E53AB8}"/>
              </a:ext>
            </a:extLst>
          </p:cNvPr>
          <p:cNvGrpSpPr>
            <a:grpSpLocks/>
          </p:cNvGrpSpPr>
          <p:nvPr/>
        </p:nvGrpSpPr>
        <p:grpSpPr bwMode="auto">
          <a:xfrm rot="18300000" flipV="1">
            <a:off x="1470050" y="3706193"/>
            <a:ext cx="144463" cy="1152525"/>
            <a:chOff x="2914752" y="2500313"/>
            <a:chExt cx="144478" cy="1152525"/>
          </a:xfrm>
        </p:grpSpPr>
        <p:sp>
          <p:nvSpPr>
            <p:cNvPr id="32" name="Line 8">
              <a:extLst>
                <a:ext uri="{FF2B5EF4-FFF2-40B4-BE49-F238E27FC236}">
                  <a16:creationId xmlns:a16="http://schemas.microsoft.com/office/drawing/2014/main" id="{1DE1F494-6A96-4518-AA82-CD7CBA82657A}"/>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3" name="Triángulo isósceles 32">
              <a:extLst>
                <a:ext uri="{FF2B5EF4-FFF2-40B4-BE49-F238E27FC236}">
                  <a16:creationId xmlns:a16="http://schemas.microsoft.com/office/drawing/2014/main" id="{8785C69B-2276-49D5-A066-AFC541E0E29A}"/>
                </a:ext>
              </a:extLst>
            </p:cNvPr>
            <p:cNvSpPr/>
            <p:nvPr/>
          </p:nvSpPr>
          <p:spPr>
            <a:xfrm>
              <a:off x="2915344" y="2507326"/>
              <a:ext cx="144477" cy="123825"/>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grpSp>
        <p:nvGrpSpPr>
          <p:cNvPr id="34" name="Grupo 26">
            <a:extLst>
              <a:ext uri="{FF2B5EF4-FFF2-40B4-BE49-F238E27FC236}">
                <a16:creationId xmlns:a16="http://schemas.microsoft.com/office/drawing/2014/main" id="{9F696A84-C140-4132-AFF6-FEB52CA73E95}"/>
              </a:ext>
            </a:extLst>
          </p:cNvPr>
          <p:cNvGrpSpPr>
            <a:grpSpLocks/>
          </p:cNvGrpSpPr>
          <p:nvPr/>
        </p:nvGrpSpPr>
        <p:grpSpPr bwMode="auto">
          <a:xfrm rot="2640000" flipV="1">
            <a:off x="7398569" y="3776837"/>
            <a:ext cx="144462" cy="1152525"/>
            <a:chOff x="2914752" y="2500313"/>
            <a:chExt cx="144478" cy="1152525"/>
          </a:xfrm>
        </p:grpSpPr>
        <p:sp>
          <p:nvSpPr>
            <p:cNvPr id="35" name="Line 8">
              <a:extLst>
                <a:ext uri="{FF2B5EF4-FFF2-40B4-BE49-F238E27FC236}">
                  <a16:creationId xmlns:a16="http://schemas.microsoft.com/office/drawing/2014/main" id="{B2EC4D91-0DD8-4093-8DDF-4D60956CA6A6}"/>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6" name="Triángulo isósceles 35">
              <a:extLst>
                <a:ext uri="{FF2B5EF4-FFF2-40B4-BE49-F238E27FC236}">
                  <a16:creationId xmlns:a16="http://schemas.microsoft.com/office/drawing/2014/main" id="{A606F7E6-E2C6-47DE-8DCB-1F820A6364BC}"/>
                </a:ext>
              </a:extLst>
            </p:cNvPr>
            <p:cNvSpPr/>
            <p:nvPr/>
          </p:nvSpPr>
          <p:spPr>
            <a:xfrm>
              <a:off x="2912473" y="2498260"/>
              <a:ext cx="144479" cy="123825"/>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grpSp>
        <p:nvGrpSpPr>
          <p:cNvPr id="37" name="Grupo 23">
            <a:extLst>
              <a:ext uri="{FF2B5EF4-FFF2-40B4-BE49-F238E27FC236}">
                <a16:creationId xmlns:a16="http://schemas.microsoft.com/office/drawing/2014/main" id="{D8BCB45F-BEA4-4083-9F3E-508D94778BD0}"/>
              </a:ext>
            </a:extLst>
          </p:cNvPr>
          <p:cNvGrpSpPr>
            <a:grpSpLocks/>
          </p:cNvGrpSpPr>
          <p:nvPr/>
        </p:nvGrpSpPr>
        <p:grpSpPr bwMode="auto">
          <a:xfrm flipV="1">
            <a:off x="6009506" y="5022386"/>
            <a:ext cx="180975" cy="1027503"/>
            <a:chOff x="2914752" y="2500313"/>
            <a:chExt cx="144478" cy="1152525"/>
          </a:xfrm>
        </p:grpSpPr>
        <p:sp>
          <p:nvSpPr>
            <p:cNvPr id="38" name="Line 8">
              <a:extLst>
                <a:ext uri="{FF2B5EF4-FFF2-40B4-BE49-F238E27FC236}">
                  <a16:creationId xmlns:a16="http://schemas.microsoft.com/office/drawing/2014/main" id="{9EC9B23F-538C-47F8-A7D6-E37F7FFA97F6}"/>
                </a:ext>
              </a:extLst>
            </p:cNvPr>
            <p:cNvSpPr>
              <a:spLocks noChangeShapeType="1"/>
            </p:cNvSpPr>
            <p:nvPr/>
          </p:nvSpPr>
          <p:spPr bwMode="auto">
            <a:xfrm flipV="1">
              <a:off x="2986991" y="2500313"/>
              <a:ext cx="0" cy="11525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9" name="Triángulo isósceles 38">
              <a:extLst>
                <a:ext uri="{FF2B5EF4-FFF2-40B4-BE49-F238E27FC236}">
                  <a16:creationId xmlns:a16="http://schemas.microsoft.com/office/drawing/2014/main" id="{37DE1AB4-8EAA-48FD-B15B-CA3B96BB652F}"/>
                </a:ext>
              </a:extLst>
            </p:cNvPr>
            <p:cNvSpPr/>
            <p:nvPr/>
          </p:nvSpPr>
          <p:spPr>
            <a:xfrm>
              <a:off x="2914752" y="2500313"/>
              <a:ext cx="144478" cy="123825"/>
            </a:xfrm>
            <a:prstGeom prst="triangle">
              <a:avLst/>
            </a:prstGeom>
            <a:solidFill>
              <a:srgbClr val="0000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sp>
        <p:nvSpPr>
          <p:cNvPr id="40" name="Line 4">
            <a:extLst>
              <a:ext uri="{FF2B5EF4-FFF2-40B4-BE49-F238E27FC236}">
                <a16:creationId xmlns:a16="http://schemas.microsoft.com/office/drawing/2014/main" id="{3990A3C0-E9B9-4FD3-B8FB-966C88553C1B}"/>
              </a:ext>
            </a:extLst>
          </p:cNvPr>
          <p:cNvSpPr>
            <a:spLocks noChangeShapeType="1"/>
          </p:cNvSpPr>
          <p:nvPr/>
        </p:nvSpPr>
        <p:spPr bwMode="auto">
          <a:xfrm flipH="1">
            <a:off x="2020119" y="6481937"/>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1" name="Line 5">
            <a:extLst>
              <a:ext uri="{FF2B5EF4-FFF2-40B4-BE49-F238E27FC236}">
                <a16:creationId xmlns:a16="http://schemas.microsoft.com/office/drawing/2014/main" id="{3B889F8B-9E5E-4320-A17E-FB25397D3792}"/>
              </a:ext>
            </a:extLst>
          </p:cNvPr>
          <p:cNvSpPr>
            <a:spLocks noChangeShapeType="1"/>
          </p:cNvSpPr>
          <p:nvPr/>
        </p:nvSpPr>
        <p:spPr bwMode="auto">
          <a:xfrm>
            <a:off x="7020744" y="1946450"/>
            <a:ext cx="0" cy="4028400"/>
          </a:xfrm>
          <a:prstGeom prst="line">
            <a:avLst/>
          </a:prstGeom>
          <a:noFill/>
          <a:ln w="3810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2" name="Line 6">
            <a:extLst>
              <a:ext uri="{FF2B5EF4-FFF2-40B4-BE49-F238E27FC236}">
                <a16:creationId xmlns:a16="http://schemas.microsoft.com/office/drawing/2014/main" id="{0CE1CB83-1CCD-4C76-AA87-7C0AC4B0E4EB}"/>
              </a:ext>
            </a:extLst>
          </p:cNvPr>
          <p:cNvSpPr>
            <a:spLocks noChangeShapeType="1"/>
          </p:cNvSpPr>
          <p:nvPr/>
        </p:nvSpPr>
        <p:spPr bwMode="auto">
          <a:xfrm>
            <a:off x="2053456" y="5042074"/>
            <a:ext cx="4967288" cy="0"/>
          </a:xfrm>
          <a:prstGeom prst="line">
            <a:avLst/>
          </a:prstGeom>
          <a:noFill/>
          <a:ln w="28575">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es-PE" dirty="0">
              <a:solidFill>
                <a:prstClr val="black"/>
              </a:solidFill>
            </a:endParaRPr>
          </a:p>
        </p:txBody>
      </p:sp>
      <p:sp>
        <p:nvSpPr>
          <p:cNvPr id="43" name="Line 7">
            <a:extLst>
              <a:ext uri="{FF2B5EF4-FFF2-40B4-BE49-F238E27FC236}">
                <a16:creationId xmlns:a16="http://schemas.microsoft.com/office/drawing/2014/main" id="{81B82657-ED0F-48D3-9F86-D6F71EC8D50E}"/>
              </a:ext>
            </a:extLst>
          </p:cNvPr>
          <p:cNvSpPr>
            <a:spLocks noChangeShapeType="1"/>
          </p:cNvSpPr>
          <p:nvPr/>
        </p:nvSpPr>
        <p:spPr bwMode="auto">
          <a:xfrm>
            <a:off x="2053456" y="1948037"/>
            <a:ext cx="0" cy="4029844"/>
          </a:xfrm>
          <a:prstGeom prst="line">
            <a:avLst/>
          </a:prstGeom>
          <a:noFill/>
          <a:ln w="3810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4" name="Text Box 10">
            <a:extLst>
              <a:ext uri="{FF2B5EF4-FFF2-40B4-BE49-F238E27FC236}">
                <a16:creationId xmlns:a16="http://schemas.microsoft.com/office/drawing/2014/main" id="{682FBD2D-D808-4D5C-ADCC-F9C0006DE764}"/>
              </a:ext>
            </a:extLst>
          </p:cNvPr>
          <p:cNvSpPr txBox="1">
            <a:spLocks noChangeArrowheads="1"/>
          </p:cNvSpPr>
          <p:nvPr/>
        </p:nvSpPr>
        <p:spPr bwMode="auto">
          <a:xfrm>
            <a:off x="3258369" y="2130599"/>
            <a:ext cx="2822575" cy="67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2000" b="1" dirty="0"/>
              <a:t>Sobresuelo</a:t>
            </a:r>
          </a:p>
          <a:p>
            <a:pPr algn="ctr" eaLnBrk="1" hangingPunct="1">
              <a:spcBef>
                <a:spcPct val="0"/>
              </a:spcBef>
              <a:buClrTx/>
              <a:buSzTx/>
              <a:buFontTx/>
              <a:buNone/>
            </a:pPr>
            <a:r>
              <a:rPr lang="es-PE" altLang="es-PE" sz="1800" dirty="0"/>
              <a:t>(edificaciones + aires)</a:t>
            </a:r>
            <a:endParaRPr lang="es-ES" altLang="es-PE" sz="1800" dirty="0"/>
          </a:p>
        </p:txBody>
      </p:sp>
      <p:sp>
        <p:nvSpPr>
          <p:cNvPr id="45" name="Text Box 11">
            <a:extLst>
              <a:ext uri="{FF2B5EF4-FFF2-40B4-BE49-F238E27FC236}">
                <a16:creationId xmlns:a16="http://schemas.microsoft.com/office/drawing/2014/main" id="{E085BDCE-0F41-407B-A7B7-5783BCDA3273}"/>
              </a:ext>
            </a:extLst>
          </p:cNvPr>
          <p:cNvSpPr txBox="1">
            <a:spLocks noChangeArrowheads="1"/>
          </p:cNvSpPr>
          <p:nvPr/>
        </p:nvSpPr>
        <p:spPr bwMode="auto">
          <a:xfrm>
            <a:off x="2453507" y="5339054"/>
            <a:ext cx="2409825"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2000" b="1" dirty="0"/>
              <a:t>Subsuelo</a:t>
            </a:r>
          </a:p>
          <a:p>
            <a:pPr algn="ctr" eaLnBrk="1" hangingPunct="1">
              <a:spcBef>
                <a:spcPct val="0"/>
              </a:spcBef>
              <a:buClrTx/>
              <a:buSzTx/>
              <a:buFontTx/>
              <a:buNone/>
            </a:pPr>
            <a:r>
              <a:rPr lang="es-PE" altLang="es-PE" sz="1800" b="1" dirty="0"/>
              <a:t>(sótanos)</a:t>
            </a:r>
            <a:endParaRPr lang="es-ES" altLang="es-PE" sz="1800" b="1" dirty="0"/>
          </a:p>
        </p:txBody>
      </p:sp>
      <p:sp>
        <p:nvSpPr>
          <p:cNvPr id="46" name="Text Box 13">
            <a:extLst>
              <a:ext uri="{FF2B5EF4-FFF2-40B4-BE49-F238E27FC236}">
                <a16:creationId xmlns:a16="http://schemas.microsoft.com/office/drawing/2014/main" id="{90ADA74B-BB97-4C74-895B-622B4195DF1A}"/>
              </a:ext>
            </a:extLst>
          </p:cNvPr>
          <p:cNvSpPr txBox="1">
            <a:spLocks noChangeArrowheads="1"/>
          </p:cNvSpPr>
          <p:nvPr/>
        </p:nvSpPr>
        <p:spPr bwMode="auto">
          <a:xfrm>
            <a:off x="7323956" y="3562524"/>
            <a:ext cx="14081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PE" altLang="es-PE" sz="2000" b="1" dirty="0"/>
              <a:t>Límite</a:t>
            </a:r>
            <a:endParaRPr lang="es-ES" altLang="es-PE" sz="2000" b="1" dirty="0"/>
          </a:p>
        </p:txBody>
      </p:sp>
      <p:sp>
        <p:nvSpPr>
          <p:cNvPr id="47" name="Text Box 15">
            <a:extLst>
              <a:ext uri="{FF2B5EF4-FFF2-40B4-BE49-F238E27FC236}">
                <a16:creationId xmlns:a16="http://schemas.microsoft.com/office/drawing/2014/main" id="{3495E6FE-272D-47BC-96E8-E1B204B1B50C}"/>
              </a:ext>
            </a:extLst>
          </p:cNvPr>
          <p:cNvSpPr txBox="1">
            <a:spLocks noChangeArrowheads="1"/>
          </p:cNvSpPr>
          <p:nvPr/>
        </p:nvSpPr>
        <p:spPr bwMode="auto">
          <a:xfrm>
            <a:off x="467544" y="3602212"/>
            <a:ext cx="10509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PE" altLang="es-PE" sz="2000" b="1" dirty="0"/>
              <a:t>Límite</a:t>
            </a:r>
            <a:endParaRPr lang="es-ES" altLang="es-PE" sz="2000" b="1" dirty="0"/>
          </a:p>
        </p:txBody>
      </p:sp>
      <p:grpSp>
        <p:nvGrpSpPr>
          <p:cNvPr id="48" name="Grupo 4">
            <a:extLst>
              <a:ext uri="{FF2B5EF4-FFF2-40B4-BE49-F238E27FC236}">
                <a16:creationId xmlns:a16="http://schemas.microsoft.com/office/drawing/2014/main" id="{A836299B-35A7-4492-A007-2EF0AC86FBFB}"/>
              </a:ext>
            </a:extLst>
          </p:cNvPr>
          <p:cNvGrpSpPr>
            <a:grpSpLocks/>
          </p:cNvGrpSpPr>
          <p:nvPr/>
        </p:nvGrpSpPr>
        <p:grpSpPr bwMode="auto">
          <a:xfrm>
            <a:off x="2796406" y="3399012"/>
            <a:ext cx="174625" cy="1627187"/>
            <a:chOff x="2914752" y="2500313"/>
            <a:chExt cx="144478" cy="1152525"/>
          </a:xfrm>
        </p:grpSpPr>
        <p:sp>
          <p:nvSpPr>
            <p:cNvPr id="49" name="Line 8">
              <a:extLst>
                <a:ext uri="{FF2B5EF4-FFF2-40B4-BE49-F238E27FC236}">
                  <a16:creationId xmlns:a16="http://schemas.microsoft.com/office/drawing/2014/main" id="{5BC54EE5-7999-429E-98E3-72D6B17883C8}"/>
                </a:ext>
              </a:extLst>
            </p:cNvPr>
            <p:cNvSpPr>
              <a:spLocks noChangeShapeType="1"/>
            </p:cNvSpPr>
            <p:nvPr/>
          </p:nvSpPr>
          <p:spPr bwMode="auto">
            <a:xfrm flipV="1">
              <a:off x="2986991" y="2500313"/>
              <a:ext cx="0" cy="1152525"/>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50" name="Triángulo isósceles 49">
              <a:extLst>
                <a:ext uri="{FF2B5EF4-FFF2-40B4-BE49-F238E27FC236}">
                  <a16:creationId xmlns:a16="http://schemas.microsoft.com/office/drawing/2014/main" id="{8DD1DA05-ABC6-4FE4-A487-886218609D4F}"/>
                </a:ext>
              </a:extLst>
            </p:cNvPr>
            <p:cNvSpPr/>
            <p:nvPr/>
          </p:nvSpPr>
          <p:spPr>
            <a:xfrm>
              <a:off x="2914752" y="2500313"/>
              <a:ext cx="144478" cy="124810"/>
            </a:xfrm>
            <a:prstGeom prst="triangle">
              <a:avLst/>
            </a:prstGeom>
            <a:solidFill>
              <a:srgbClr val="0000FF"/>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defRPr/>
              </a:pPr>
              <a:endParaRPr lang="es-PE" sz="1800" dirty="0">
                <a:solidFill>
                  <a:srgbClr val="FFFFFF"/>
                </a:solidFill>
                <a:latin typeface="Georgia" panose="02040502050405020303" pitchFamily="18" charset="0"/>
              </a:endParaRPr>
            </a:p>
          </p:txBody>
        </p:sp>
      </p:grpSp>
      <p:sp>
        <p:nvSpPr>
          <p:cNvPr id="51" name="Rectángulo 50">
            <a:extLst>
              <a:ext uri="{FF2B5EF4-FFF2-40B4-BE49-F238E27FC236}">
                <a16:creationId xmlns:a16="http://schemas.microsoft.com/office/drawing/2014/main" id="{267CAAEE-FB19-4BF3-8A01-66D62E6D3D1B}"/>
              </a:ext>
            </a:extLst>
          </p:cNvPr>
          <p:cNvSpPr/>
          <p:nvPr/>
        </p:nvSpPr>
        <p:spPr>
          <a:xfrm>
            <a:off x="3658420" y="4551621"/>
            <a:ext cx="1415772" cy="369332"/>
          </a:xfrm>
          <a:prstGeom prst="rect">
            <a:avLst/>
          </a:prstGeom>
        </p:spPr>
        <p:txBody>
          <a:bodyPr wrap="none">
            <a:spAutoFit/>
          </a:bodyPr>
          <a:lstStyle/>
          <a:p>
            <a:pPr>
              <a:defRPr/>
            </a:pPr>
            <a:r>
              <a:rPr lang="es-PE" altLang="es-PE" b="1" dirty="0">
                <a:solidFill>
                  <a:srgbClr val="000000"/>
                </a:solidFill>
                <a:effectLst>
                  <a:glow rad="101600">
                    <a:schemeClr val="bg1"/>
                  </a:glow>
                </a:effectLst>
              </a:rPr>
              <a:t>Edificación</a:t>
            </a:r>
            <a:endParaRPr lang="es-PE" dirty="0">
              <a:effectLst>
                <a:glow rad="101600">
                  <a:schemeClr val="bg1"/>
                </a:glow>
              </a:effectLst>
            </a:endParaRPr>
          </a:p>
        </p:txBody>
      </p:sp>
      <p:sp>
        <p:nvSpPr>
          <p:cNvPr id="52" name="Text Box 10">
            <a:extLst>
              <a:ext uri="{FF2B5EF4-FFF2-40B4-BE49-F238E27FC236}">
                <a16:creationId xmlns:a16="http://schemas.microsoft.com/office/drawing/2014/main" id="{B1356669-59A1-4979-A5BB-11E34B159EF0}"/>
              </a:ext>
            </a:extLst>
          </p:cNvPr>
          <p:cNvSpPr txBox="1">
            <a:spLocks noChangeArrowheads="1"/>
          </p:cNvSpPr>
          <p:nvPr/>
        </p:nvSpPr>
        <p:spPr bwMode="auto">
          <a:xfrm>
            <a:off x="3045644" y="3016424"/>
            <a:ext cx="28225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5000"/>
              <a:buFont typeface="Wingdings 2" panose="05020102010507070707" pitchFamily="18" charset="2"/>
              <a:defRPr sz="27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defRPr sz="2200">
                <a:solidFill>
                  <a:schemeClr val="tx2"/>
                </a:solidFill>
                <a:latin typeface="Arial" panose="020B0604020202020204" pitchFamily="34" charset="0"/>
                <a:cs typeface="Arial" panose="020B0604020202020204" pitchFamily="34" charset="0"/>
              </a:defRPr>
            </a:lvl2pPr>
            <a:lvl3pPr marL="1143000" indent="-228600">
              <a:spcBef>
                <a:spcPct val="20000"/>
              </a:spcBef>
              <a:buClr>
                <a:srgbClr val="8CADAE"/>
              </a:buClr>
              <a:buSzPct val="75000"/>
              <a:buFont typeface="Wingdings 2" panose="05020102010507070707" pitchFamily="18"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8C7B70"/>
              </a:buClr>
              <a:buSzPct val="70000"/>
              <a:buFont typeface="Wingdings" panose="05000000000000000000" pitchFamily="2" charset="2"/>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rgbClr val="8FB08C"/>
              </a:buCl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8FB08C"/>
              </a:buCl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s-PE" altLang="es-PE" sz="1800" b="1" dirty="0">
                <a:solidFill>
                  <a:srgbClr val="000000"/>
                </a:solidFill>
              </a:rPr>
              <a:t>Aires</a:t>
            </a:r>
            <a:endParaRPr lang="es-ES" altLang="es-PE" sz="1800" b="1" dirty="0">
              <a:solidFill>
                <a:srgbClr val="000000"/>
              </a:solidFill>
            </a:endParaRPr>
          </a:p>
        </p:txBody>
      </p:sp>
      <p:sp>
        <p:nvSpPr>
          <p:cNvPr id="53" name="Rectángulo 52">
            <a:extLst>
              <a:ext uri="{FF2B5EF4-FFF2-40B4-BE49-F238E27FC236}">
                <a16:creationId xmlns:a16="http://schemas.microsoft.com/office/drawing/2014/main" id="{B5B116D3-3566-467F-B742-20D6DBDC31AE}"/>
              </a:ext>
            </a:extLst>
          </p:cNvPr>
          <p:cNvSpPr/>
          <p:nvPr/>
        </p:nvSpPr>
        <p:spPr>
          <a:xfrm>
            <a:off x="3145455" y="1412776"/>
            <a:ext cx="2799164" cy="461665"/>
          </a:xfrm>
          <a:prstGeom prst="rect">
            <a:avLst/>
          </a:prstGeom>
        </p:spPr>
        <p:txBody>
          <a:bodyPr wrap="none">
            <a:spAutoFit/>
          </a:bodyPr>
          <a:lstStyle/>
          <a:p>
            <a:r>
              <a:rPr lang="es-ES" sz="2400" b="1" dirty="0">
                <a:solidFill>
                  <a:srgbClr val="0000FF"/>
                </a:solidFill>
                <a:latin typeface="Arial" panose="020B0604020202020204" pitchFamily="34" charset="0"/>
                <a:cs typeface="Arial" panose="020B0604020202020204" pitchFamily="34" charset="0"/>
              </a:rPr>
              <a:t>Propiedad Predial</a:t>
            </a:r>
            <a:endParaRPr lang="es-ES_tradnl" sz="24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91961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7" name="Rectangle 3"/>
          <p:cNvSpPr>
            <a:spLocks noGrp="1" noChangeArrowheads="1"/>
          </p:cNvSpPr>
          <p:nvPr>
            <p:ph sz="quarter" idx="1"/>
          </p:nvPr>
        </p:nvSpPr>
        <p:spPr>
          <a:xfrm>
            <a:off x="467544" y="476672"/>
            <a:ext cx="8640960" cy="6048672"/>
          </a:xfrm>
        </p:spPr>
        <p:txBody>
          <a:bodyPr/>
          <a:lstStyle/>
          <a:p>
            <a:pPr algn="just">
              <a:spcBef>
                <a:spcPts val="0"/>
              </a:spcBef>
              <a:buFontTx/>
              <a:buNone/>
            </a:pPr>
            <a:r>
              <a:rPr lang="es-ES" sz="2800" b="1" dirty="0">
                <a:solidFill>
                  <a:srgbClr val="C00000"/>
                </a:solidFill>
                <a:latin typeface="Arial Black" panose="020B0A04020102020204" pitchFamily="34" charset="0"/>
                <a:cs typeface="Arial" charset="0"/>
              </a:rPr>
              <a:t>1.2 Documentos Básicos</a:t>
            </a:r>
          </a:p>
          <a:p>
            <a:pPr algn="just">
              <a:spcBef>
                <a:spcPts val="0"/>
              </a:spcBef>
              <a:buFontTx/>
              <a:buNone/>
            </a:pPr>
            <a:endParaRPr lang="es-ES" sz="900" b="1" dirty="0">
              <a:latin typeface="Arial" charset="0"/>
              <a:cs typeface="Arial" charset="0"/>
            </a:endParaRPr>
          </a:p>
          <a:p>
            <a:pPr marL="361950" indent="-361950" algn="just">
              <a:spcBef>
                <a:spcPts val="0"/>
              </a:spcBef>
              <a:buFontTx/>
              <a:buNone/>
            </a:pPr>
            <a:r>
              <a:rPr lang="es-ES" sz="2200" dirty="0">
                <a:latin typeface="Arial" charset="0"/>
                <a:cs typeface="Arial" charset="0"/>
              </a:rPr>
              <a:t>1.	Promesa de Compra-venta</a:t>
            </a:r>
          </a:p>
          <a:p>
            <a:pPr marL="361950" indent="-361950">
              <a:spcBef>
                <a:spcPts val="0"/>
              </a:spcBef>
              <a:buFontTx/>
              <a:buNone/>
            </a:pPr>
            <a:r>
              <a:rPr lang="es-ES" sz="2200" dirty="0">
                <a:latin typeface="Arial" charset="0"/>
                <a:cs typeface="Arial" charset="0"/>
              </a:rPr>
              <a:t>2.	Contrato Privado</a:t>
            </a:r>
          </a:p>
          <a:p>
            <a:pPr marL="361950" indent="-361950">
              <a:spcBef>
                <a:spcPts val="0"/>
              </a:spcBef>
              <a:buFontTx/>
              <a:buNone/>
            </a:pPr>
            <a:r>
              <a:rPr lang="es-ES" sz="2200" dirty="0">
                <a:latin typeface="Arial" charset="0"/>
                <a:cs typeface="Arial" charset="0"/>
              </a:rPr>
              <a:t>3.	Minuta de Compra-Venta</a:t>
            </a:r>
          </a:p>
          <a:p>
            <a:pPr marL="361950" indent="-361950">
              <a:spcBef>
                <a:spcPts val="0"/>
              </a:spcBef>
              <a:buFontTx/>
              <a:buNone/>
            </a:pPr>
            <a:r>
              <a:rPr lang="es-ES" sz="2200" dirty="0">
                <a:latin typeface="Arial" charset="0"/>
                <a:cs typeface="Arial" charset="0"/>
              </a:rPr>
              <a:t>3.	Escritura Pública</a:t>
            </a:r>
          </a:p>
          <a:p>
            <a:pPr marL="361950" indent="-361950">
              <a:spcBef>
                <a:spcPts val="0"/>
              </a:spcBef>
              <a:buFontTx/>
              <a:buNone/>
            </a:pPr>
            <a:r>
              <a:rPr lang="es-ES" sz="2200" dirty="0">
                <a:latin typeface="Arial" charset="0"/>
                <a:cs typeface="Arial" charset="0"/>
              </a:rPr>
              <a:t>4.	Testimonio</a:t>
            </a:r>
          </a:p>
          <a:p>
            <a:pPr>
              <a:spcBef>
                <a:spcPts val="0"/>
              </a:spcBef>
              <a:buFontTx/>
              <a:buNone/>
            </a:pPr>
            <a:endParaRPr lang="es-ES" sz="1000" dirty="0">
              <a:latin typeface="Arial" charset="0"/>
              <a:cs typeface="Arial" charset="0"/>
            </a:endParaRPr>
          </a:p>
          <a:p>
            <a:pPr algn="just">
              <a:spcBef>
                <a:spcPts val="0"/>
              </a:spcBef>
            </a:pPr>
            <a:r>
              <a:rPr lang="es-ES" sz="2800" b="1" dirty="0">
                <a:solidFill>
                  <a:srgbClr val="C00000"/>
                </a:solidFill>
                <a:latin typeface="Arial Black" panose="020B0A04020102020204" pitchFamily="34" charset="0"/>
                <a:cs typeface="Arial" charset="0"/>
              </a:rPr>
              <a:t>1.3 Tipos de Propiedad</a:t>
            </a:r>
          </a:p>
          <a:p>
            <a:pPr>
              <a:spcBef>
                <a:spcPts val="0"/>
              </a:spcBef>
              <a:buFontTx/>
              <a:buNone/>
            </a:pPr>
            <a:endParaRPr lang="es-ES" sz="900" b="1" dirty="0">
              <a:latin typeface="Arial" charset="0"/>
              <a:cs typeface="Arial" charset="0"/>
            </a:endParaRPr>
          </a:p>
          <a:p>
            <a:pPr marL="361950" indent="-361950">
              <a:spcBef>
                <a:spcPts val="0"/>
              </a:spcBef>
              <a:buFontTx/>
              <a:buNone/>
            </a:pPr>
            <a:r>
              <a:rPr lang="es-ES" sz="2200" dirty="0">
                <a:latin typeface="Arial" charset="0"/>
                <a:cs typeface="Arial" charset="0"/>
              </a:rPr>
              <a:t>1.	Urbana</a:t>
            </a:r>
          </a:p>
          <a:p>
            <a:pPr marL="361950" indent="-361950">
              <a:spcBef>
                <a:spcPts val="0"/>
              </a:spcBef>
              <a:buFontTx/>
              <a:buNone/>
            </a:pPr>
            <a:r>
              <a:rPr lang="es-ES" sz="2200" dirty="0">
                <a:latin typeface="Arial" charset="0"/>
                <a:cs typeface="Arial" charset="0"/>
              </a:rPr>
              <a:t>2.	Rural</a:t>
            </a:r>
          </a:p>
          <a:p>
            <a:pPr>
              <a:spcBef>
                <a:spcPts val="0"/>
              </a:spcBef>
              <a:buFontTx/>
              <a:buNone/>
            </a:pPr>
            <a:endParaRPr lang="es-ES" sz="1000" dirty="0">
              <a:latin typeface="Arial" charset="0"/>
              <a:cs typeface="Arial" charset="0"/>
            </a:endParaRPr>
          </a:p>
          <a:p>
            <a:pPr algn="just">
              <a:spcBef>
                <a:spcPts val="0"/>
              </a:spcBef>
            </a:pPr>
            <a:r>
              <a:rPr lang="es-ES" sz="2800" b="1" dirty="0">
                <a:solidFill>
                  <a:srgbClr val="C00000"/>
                </a:solidFill>
                <a:latin typeface="Arial Black" panose="020B0A04020102020204" pitchFamily="34" charset="0"/>
                <a:cs typeface="Arial" charset="0"/>
              </a:rPr>
              <a:t>1.4 Clases de Propiedad</a:t>
            </a:r>
          </a:p>
          <a:p>
            <a:pPr marL="361950" indent="-361950">
              <a:spcBef>
                <a:spcPts val="0"/>
              </a:spcBef>
              <a:buFontTx/>
              <a:buNone/>
              <a:tabLst>
                <a:tab pos="361950" algn="l"/>
              </a:tabLst>
            </a:pPr>
            <a:endParaRPr lang="es-ES" sz="900" dirty="0">
              <a:latin typeface="Arial" charset="0"/>
              <a:cs typeface="Arial" charset="0"/>
            </a:endParaRPr>
          </a:p>
          <a:p>
            <a:pPr marL="361950" indent="-361950">
              <a:spcBef>
                <a:spcPts val="0"/>
              </a:spcBef>
              <a:buFontTx/>
              <a:buNone/>
              <a:tabLst>
                <a:tab pos="361950" algn="l"/>
              </a:tabLst>
            </a:pPr>
            <a:r>
              <a:rPr lang="es-ES" sz="2200" dirty="0">
                <a:latin typeface="Arial" charset="0"/>
                <a:cs typeface="Arial" charset="0"/>
              </a:rPr>
              <a:t>1.	Estatal o Pública</a:t>
            </a:r>
          </a:p>
          <a:p>
            <a:pPr marL="361950" indent="-361950">
              <a:spcBef>
                <a:spcPts val="0"/>
              </a:spcBef>
              <a:buFontTx/>
              <a:buNone/>
              <a:tabLst>
                <a:tab pos="361950" algn="l"/>
              </a:tabLst>
            </a:pPr>
            <a:r>
              <a:rPr lang="es-ES" sz="2200" dirty="0">
                <a:latin typeface="Arial" charset="0"/>
                <a:cs typeface="Arial" charset="0"/>
              </a:rPr>
              <a:t>2.	Privada</a:t>
            </a:r>
          </a:p>
          <a:p>
            <a:pPr marL="361950" indent="-361950">
              <a:spcBef>
                <a:spcPts val="0"/>
              </a:spcBef>
              <a:buFontTx/>
              <a:buNone/>
              <a:tabLst>
                <a:tab pos="361950" algn="l"/>
              </a:tabLst>
            </a:pPr>
            <a:r>
              <a:rPr lang="es-ES" sz="2200" dirty="0">
                <a:latin typeface="Arial" charset="0"/>
                <a:cs typeface="Arial" charset="0"/>
              </a:rPr>
              <a:t>3.	Mixta</a:t>
            </a:r>
          </a:p>
          <a:p>
            <a:pPr marL="361950" indent="-361950">
              <a:spcBef>
                <a:spcPts val="0"/>
              </a:spcBef>
              <a:tabLst>
                <a:tab pos="361950" algn="l"/>
              </a:tabLst>
            </a:pPr>
            <a:r>
              <a:rPr lang="es-ES" sz="2200" dirty="0">
                <a:latin typeface="Arial" charset="0"/>
                <a:cs typeface="Arial" charset="0"/>
              </a:rPr>
              <a:t>4.	Cooperativa</a:t>
            </a:r>
          </a:p>
          <a:p>
            <a:pPr marL="361950" indent="-361950">
              <a:spcBef>
                <a:spcPts val="0"/>
              </a:spcBef>
              <a:tabLst>
                <a:tab pos="361950" algn="l"/>
              </a:tabLst>
            </a:pPr>
            <a:r>
              <a:rPr lang="es-ES" sz="2200" dirty="0">
                <a:latin typeface="Arial" charset="0"/>
                <a:cs typeface="Arial" charset="0"/>
              </a:rPr>
              <a:t>5.	Social</a:t>
            </a:r>
          </a:p>
        </p:txBody>
      </p:sp>
    </p:spTree>
    <p:extLst>
      <p:ext uri="{BB962C8B-B14F-4D97-AF65-F5344CB8AC3E}">
        <p14:creationId xmlns:p14="http://schemas.microsoft.com/office/powerpoint/2010/main" val="1494800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7" name="Rectangle 3"/>
          <p:cNvSpPr>
            <a:spLocks noGrp="1" noChangeArrowheads="1"/>
          </p:cNvSpPr>
          <p:nvPr>
            <p:ph sz="quarter" idx="1"/>
          </p:nvPr>
        </p:nvSpPr>
        <p:spPr>
          <a:xfrm>
            <a:off x="251519" y="1210320"/>
            <a:ext cx="8640957" cy="1210568"/>
          </a:xfrm>
        </p:spPr>
        <p:txBody>
          <a:bodyPr/>
          <a:lstStyle/>
          <a:p>
            <a:pPr marL="0" indent="0">
              <a:buFontTx/>
              <a:buNone/>
            </a:pPr>
            <a:r>
              <a:rPr lang="es-ES_tradnl" sz="2300" b="1" dirty="0">
                <a:latin typeface="Arial" charset="0"/>
                <a:cs typeface="Arial" charset="0"/>
              </a:rPr>
              <a:t>Art. 957.-</a:t>
            </a:r>
            <a:r>
              <a:rPr lang="es-ES_tradnl" sz="2300" dirty="0">
                <a:latin typeface="Arial" charset="0"/>
                <a:cs typeface="Arial" charset="0"/>
              </a:rPr>
              <a:t> La propiedad predial queda sujeta a la zonificación, a los procesos de habilitación y a los requerimientos y limitaciones que establecen las disposiciones respectivas.</a:t>
            </a:r>
          </a:p>
          <a:p>
            <a:pPr marL="0" indent="0">
              <a:buFontTx/>
              <a:buNone/>
            </a:pPr>
            <a:endParaRPr lang="es-ES_tradnl" sz="2000" dirty="0">
              <a:latin typeface="Arial" charset="0"/>
              <a:cs typeface="Arial" charset="0"/>
            </a:endParaRPr>
          </a:p>
          <a:p>
            <a:pPr marL="0" indent="0">
              <a:buFontTx/>
              <a:buNone/>
            </a:pPr>
            <a:endParaRPr lang="es-ES_tradnl" sz="2000" dirty="0">
              <a:latin typeface="Arial" charset="0"/>
              <a:cs typeface="Arial" charset="0"/>
            </a:endParaRPr>
          </a:p>
          <a:p>
            <a:pPr marL="0" indent="0">
              <a:buFontTx/>
              <a:buNone/>
            </a:pPr>
            <a:endParaRPr lang="es-ES_tradnl" sz="2000" dirty="0">
              <a:latin typeface="Arial" charset="0"/>
              <a:cs typeface="Arial" charset="0"/>
            </a:endParaRPr>
          </a:p>
          <a:p>
            <a:pPr marL="0" indent="0">
              <a:buFontTx/>
              <a:buNone/>
            </a:pPr>
            <a:endParaRPr lang="es-ES_tradnl" sz="2000" dirty="0">
              <a:latin typeface="Arial" charset="0"/>
              <a:cs typeface="Arial" charset="0"/>
            </a:endParaRPr>
          </a:p>
        </p:txBody>
      </p:sp>
      <p:sp>
        <p:nvSpPr>
          <p:cNvPr id="23" name="Rectángulo 44"/>
          <p:cNvSpPr/>
          <p:nvPr/>
        </p:nvSpPr>
        <p:spPr>
          <a:xfrm>
            <a:off x="5122047" y="5229201"/>
            <a:ext cx="2729575" cy="874349"/>
          </a:xfrm>
          <a:prstGeom prst="rect">
            <a:avLst/>
          </a:prstGeom>
          <a:solidFill>
            <a:schemeClr val="accent6">
              <a:lumMod val="5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4" name="Rectángulo 43"/>
          <p:cNvSpPr/>
          <p:nvPr/>
        </p:nvSpPr>
        <p:spPr>
          <a:xfrm>
            <a:off x="1194725" y="5247533"/>
            <a:ext cx="2729575" cy="874349"/>
          </a:xfrm>
          <a:prstGeom prst="rect">
            <a:avLst/>
          </a:prstGeom>
          <a:solidFill>
            <a:schemeClr val="accent6">
              <a:lumMod val="5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5" name="Rectángulo 42"/>
          <p:cNvSpPr/>
          <p:nvPr/>
        </p:nvSpPr>
        <p:spPr>
          <a:xfrm>
            <a:off x="5688112" y="2348880"/>
            <a:ext cx="1449827" cy="718818"/>
          </a:xfrm>
          <a:prstGeom prst="rect">
            <a:avLst/>
          </a:prstGeom>
          <a:solidFill>
            <a:srgbClr val="00B0F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6" name="Rectángulo 1"/>
          <p:cNvSpPr/>
          <p:nvPr/>
        </p:nvSpPr>
        <p:spPr>
          <a:xfrm>
            <a:off x="1763713" y="3068961"/>
            <a:ext cx="1449827" cy="2159844"/>
          </a:xfrm>
          <a:prstGeom prst="rect">
            <a:avLst/>
          </a:prstGeom>
          <a:solidFill>
            <a:srgbClr val="FFCC99">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7" name="Line 4"/>
          <p:cNvSpPr>
            <a:spLocks noChangeShapeType="1"/>
          </p:cNvSpPr>
          <p:nvPr/>
        </p:nvSpPr>
        <p:spPr bwMode="auto">
          <a:xfrm>
            <a:off x="1763713" y="3068961"/>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28" name="Line 5"/>
          <p:cNvSpPr>
            <a:spLocks noChangeShapeType="1"/>
          </p:cNvSpPr>
          <p:nvPr/>
        </p:nvSpPr>
        <p:spPr bwMode="auto">
          <a:xfrm>
            <a:off x="1763713" y="3068961"/>
            <a:ext cx="0" cy="21598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29" name="Line 6"/>
          <p:cNvSpPr>
            <a:spLocks noChangeShapeType="1"/>
          </p:cNvSpPr>
          <p:nvPr/>
        </p:nvSpPr>
        <p:spPr bwMode="auto">
          <a:xfrm>
            <a:off x="3203575" y="2925342"/>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0" name="Line 7"/>
          <p:cNvSpPr>
            <a:spLocks noChangeShapeType="1"/>
          </p:cNvSpPr>
          <p:nvPr/>
        </p:nvSpPr>
        <p:spPr bwMode="auto">
          <a:xfrm>
            <a:off x="3203575" y="3068961"/>
            <a:ext cx="0" cy="21598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1" name="Line 8"/>
          <p:cNvSpPr>
            <a:spLocks noChangeShapeType="1"/>
          </p:cNvSpPr>
          <p:nvPr/>
        </p:nvSpPr>
        <p:spPr bwMode="auto">
          <a:xfrm>
            <a:off x="1763713" y="5228805"/>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2" name="Line 9"/>
          <p:cNvSpPr>
            <a:spLocks noChangeShapeType="1"/>
          </p:cNvSpPr>
          <p:nvPr/>
        </p:nvSpPr>
        <p:spPr bwMode="auto">
          <a:xfrm>
            <a:off x="1187450" y="5228805"/>
            <a:ext cx="273685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3" name="Line 10"/>
          <p:cNvSpPr>
            <a:spLocks noChangeShapeType="1"/>
          </p:cNvSpPr>
          <p:nvPr/>
        </p:nvSpPr>
        <p:spPr bwMode="auto">
          <a:xfrm>
            <a:off x="1763713" y="4509667"/>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4" name="Line 11"/>
          <p:cNvSpPr>
            <a:spLocks noChangeShapeType="1"/>
          </p:cNvSpPr>
          <p:nvPr/>
        </p:nvSpPr>
        <p:spPr bwMode="auto">
          <a:xfrm>
            <a:off x="1763713" y="3717505"/>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35" name="Text Box 20"/>
          <p:cNvSpPr txBox="1">
            <a:spLocks noChangeArrowheads="1"/>
          </p:cNvSpPr>
          <p:nvPr/>
        </p:nvSpPr>
        <p:spPr bwMode="auto">
          <a:xfrm>
            <a:off x="1992615" y="5284733"/>
            <a:ext cx="85151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sz="2400" b="1" dirty="0">
                <a:latin typeface="Arial" panose="020B0604020202020204" pitchFamily="34" charset="0"/>
              </a:rPr>
              <a:t>R - 3</a:t>
            </a:r>
          </a:p>
        </p:txBody>
      </p:sp>
      <p:sp>
        <p:nvSpPr>
          <p:cNvPr id="36" name="Text Box 21"/>
          <p:cNvSpPr txBox="1">
            <a:spLocks noChangeArrowheads="1"/>
          </p:cNvSpPr>
          <p:nvPr/>
        </p:nvSpPr>
        <p:spPr bwMode="auto">
          <a:xfrm>
            <a:off x="6168757" y="5284733"/>
            <a:ext cx="85151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sz="2400" b="1" dirty="0">
                <a:latin typeface="Arial" panose="020B0604020202020204" pitchFamily="34" charset="0"/>
              </a:rPr>
              <a:t>R - 5</a:t>
            </a:r>
          </a:p>
        </p:txBody>
      </p:sp>
      <p:sp>
        <p:nvSpPr>
          <p:cNvPr id="37" name="Text Box 20"/>
          <p:cNvSpPr txBox="1">
            <a:spLocks noChangeArrowheads="1"/>
          </p:cNvSpPr>
          <p:nvPr/>
        </p:nvSpPr>
        <p:spPr bwMode="auto">
          <a:xfrm>
            <a:off x="1992614" y="5644773"/>
            <a:ext cx="8867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sz="2400" b="1" dirty="0">
                <a:latin typeface="Arial" panose="020B0604020202020204" pitchFamily="34" charset="0"/>
              </a:rPr>
              <a:t>RDM</a:t>
            </a:r>
          </a:p>
        </p:txBody>
      </p:sp>
      <p:sp>
        <p:nvSpPr>
          <p:cNvPr id="38" name="Text Box 20"/>
          <p:cNvSpPr txBox="1">
            <a:spLocks noChangeArrowheads="1"/>
          </p:cNvSpPr>
          <p:nvPr/>
        </p:nvSpPr>
        <p:spPr bwMode="auto">
          <a:xfrm>
            <a:off x="6156176" y="5635082"/>
            <a:ext cx="8531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sz="2400" b="1" dirty="0">
                <a:latin typeface="Arial" panose="020B0604020202020204" pitchFamily="34" charset="0"/>
              </a:rPr>
              <a:t>RDA</a:t>
            </a:r>
          </a:p>
        </p:txBody>
      </p:sp>
      <p:cxnSp>
        <p:nvCxnSpPr>
          <p:cNvPr id="39" name="Conector recto 2"/>
          <p:cNvCxnSpPr/>
          <p:nvPr/>
        </p:nvCxnSpPr>
        <p:spPr>
          <a:xfrm>
            <a:off x="3240187" y="3736235"/>
            <a:ext cx="2447925"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40" name="Conector recto 26"/>
          <p:cNvCxnSpPr/>
          <p:nvPr/>
        </p:nvCxnSpPr>
        <p:spPr>
          <a:xfrm>
            <a:off x="3203575" y="4509667"/>
            <a:ext cx="2447925"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41" name="Conector recto 27"/>
          <p:cNvCxnSpPr/>
          <p:nvPr/>
        </p:nvCxnSpPr>
        <p:spPr>
          <a:xfrm>
            <a:off x="3213540" y="3069805"/>
            <a:ext cx="2447925"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42" name="Rectángulo 29"/>
          <p:cNvSpPr/>
          <p:nvPr/>
        </p:nvSpPr>
        <p:spPr>
          <a:xfrm>
            <a:off x="5688112" y="3067697"/>
            <a:ext cx="1449827" cy="2160475"/>
          </a:xfrm>
          <a:prstGeom prst="rect">
            <a:avLst/>
          </a:prstGeom>
          <a:solidFill>
            <a:srgbClr val="FFCC99">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3" name="Line 4"/>
          <p:cNvSpPr>
            <a:spLocks noChangeShapeType="1"/>
          </p:cNvSpPr>
          <p:nvPr/>
        </p:nvSpPr>
        <p:spPr bwMode="auto">
          <a:xfrm>
            <a:off x="5688112" y="3068329"/>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4" name="Line 5"/>
          <p:cNvSpPr>
            <a:spLocks noChangeShapeType="1"/>
          </p:cNvSpPr>
          <p:nvPr/>
        </p:nvSpPr>
        <p:spPr bwMode="auto">
          <a:xfrm>
            <a:off x="5688112" y="2348881"/>
            <a:ext cx="0" cy="28792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5" name="Line 6"/>
          <p:cNvSpPr>
            <a:spLocks noChangeShapeType="1"/>
          </p:cNvSpPr>
          <p:nvPr/>
        </p:nvSpPr>
        <p:spPr bwMode="auto">
          <a:xfrm>
            <a:off x="7127974" y="292471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6" name="Line 7"/>
          <p:cNvSpPr>
            <a:spLocks noChangeShapeType="1"/>
          </p:cNvSpPr>
          <p:nvPr/>
        </p:nvSpPr>
        <p:spPr bwMode="auto">
          <a:xfrm>
            <a:off x="7127974" y="2348880"/>
            <a:ext cx="0" cy="28792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7" name="Line 8"/>
          <p:cNvSpPr>
            <a:spLocks noChangeShapeType="1"/>
          </p:cNvSpPr>
          <p:nvPr/>
        </p:nvSpPr>
        <p:spPr bwMode="auto">
          <a:xfrm>
            <a:off x="5688112" y="5228173"/>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8" name="Line 9"/>
          <p:cNvSpPr>
            <a:spLocks noChangeShapeType="1"/>
          </p:cNvSpPr>
          <p:nvPr/>
        </p:nvSpPr>
        <p:spPr bwMode="auto">
          <a:xfrm>
            <a:off x="5111849" y="5228173"/>
            <a:ext cx="273685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49" name="Line 10"/>
          <p:cNvSpPr>
            <a:spLocks noChangeShapeType="1"/>
          </p:cNvSpPr>
          <p:nvPr/>
        </p:nvSpPr>
        <p:spPr bwMode="auto">
          <a:xfrm>
            <a:off x="5688112" y="4509035"/>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50" name="Line 11"/>
          <p:cNvSpPr>
            <a:spLocks noChangeShapeType="1"/>
          </p:cNvSpPr>
          <p:nvPr/>
        </p:nvSpPr>
        <p:spPr bwMode="auto">
          <a:xfrm>
            <a:off x="5688112" y="3716873"/>
            <a:ext cx="14398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E" dirty="0"/>
          </a:p>
        </p:txBody>
      </p:sp>
      <p:sp>
        <p:nvSpPr>
          <p:cNvPr id="54" name="Text Box 23"/>
          <p:cNvSpPr txBox="1">
            <a:spLocks noChangeArrowheads="1"/>
          </p:cNvSpPr>
          <p:nvPr/>
        </p:nvSpPr>
        <p:spPr bwMode="auto">
          <a:xfrm>
            <a:off x="5940152" y="2492896"/>
            <a:ext cx="10406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sz="2400" b="1" dirty="0">
                <a:latin typeface="Arial" panose="020B0604020202020204" pitchFamily="34" charset="0"/>
              </a:rPr>
              <a:t>Aires </a:t>
            </a:r>
          </a:p>
        </p:txBody>
      </p:sp>
      <p:sp>
        <p:nvSpPr>
          <p:cNvPr id="51" name="Rectángulo 50">
            <a:extLst>
              <a:ext uri="{FF2B5EF4-FFF2-40B4-BE49-F238E27FC236}">
                <a16:creationId xmlns:a16="http://schemas.microsoft.com/office/drawing/2014/main" id="{FA3B6E2A-BAB2-47BB-A999-9C9115E4BEF5}"/>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Código Civil</a:t>
            </a:r>
          </a:p>
        </p:txBody>
      </p:sp>
      <p:sp>
        <p:nvSpPr>
          <p:cNvPr id="52" name="Rectángulo 51">
            <a:extLst>
              <a:ext uri="{FF2B5EF4-FFF2-40B4-BE49-F238E27FC236}">
                <a16:creationId xmlns:a16="http://schemas.microsoft.com/office/drawing/2014/main" id="{5E89BD39-B1FB-437A-912E-F6A3271A2A7E}"/>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1546886262"/>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7D0BD51-E5B9-4F77-9175-3F51A285E695}"/>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Ley 27157</a:t>
            </a:r>
          </a:p>
        </p:txBody>
      </p:sp>
      <p:sp>
        <p:nvSpPr>
          <p:cNvPr id="4" name="Rectángulo 3">
            <a:extLst>
              <a:ext uri="{FF2B5EF4-FFF2-40B4-BE49-F238E27FC236}">
                <a16:creationId xmlns:a16="http://schemas.microsoft.com/office/drawing/2014/main" id="{AC462F80-1588-455A-8023-DCA15CCA89D6}"/>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6583DD32-A922-4ECA-BA52-E69C099DCD3A}"/>
              </a:ext>
            </a:extLst>
          </p:cNvPr>
          <p:cNvSpPr txBox="1">
            <a:spLocks noChangeArrowheads="1"/>
          </p:cNvSpPr>
          <p:nvPr/>
        </p:nvSpPr>
        <p:spPr bwMode="auto">
          <a:xfrm>
            <a:off x="268286" y="1143548"/>
            <a:ext cx="8640960" cy="49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400" b="1" dirty="0"/>
              <a:t>De las inscripciones</a:t>
            </a:r>
          </a:p>
          <a:p>
            <a:pPr marL="355600" indent="-355600">
              <a:spcBef>
                <a:spcPts val="0"/>
              </a:spcBef>
            </a:pPr>
            <a:r>
              <a:rPr lang="es-PE" sz="2400" dirty="0"/>
              <a:t>  </a:t>
            </a:r>
          </a:p>
          <a:p>
            <a:pPr>
              <a:spcBef>
                <a:spcPts val="0"/>
              </a:spcBef>
            </a:pPr>
            <a:r>
              <a:rPr lang="es-PE" sz="2400" b="1" dirty="0"/>
              <a:t>Art 46.1.- </a:t>
            </a:r>
            <a:r>
              <a:rPr lang="es-PE" sz="2400" dirty="0"/>
              <a:t>En el Registro Público correspondiente se archivan los planos de la edificación (distribución arquitectónica) y se inscriben las áreas y linderos perimétricos, así como la declaratoria de fábrica, el reglamento interno y la Junta de Propietarios.</a:t>
            </a:r>
          </a:p>
          <a:p>
            <a:pPr>
              <a:spcBef>
                <a:spcPts val="0"/>
              </a:spcBef>
            </a:pPr>
            <a:endParaRPr lang="es-PE" sz="2400" dirty="0"/>
          </a:p>
          <a:p>
            <a:pPr>
              <a:spcBef>
                <a:spcPts val="0"/>
              </a:spcBef>
            </a:pPr>
            <a:r>
              <a:rPr lang="es-PE" sz="2400" b="1" dirty="0"/>
              <a:t>Art. 46.2.- </a:t>
            </a:r>
            <a:r>
              <a:rPr lang="es-PE" sz="2400" dirty="0"/>
              <a:t>Inscrito el Reglamento Interno, las secciones se independizarán de acuerdo con lo dispuesto por la normatividad correspondiente (Registro Público).</a:t>
            </a:r>
          </a:p>
        </p:txBody>
      </p:sp>
    </p:spTree>
    <p:extLst>
      <p:ext uri="{BB962C8B-B14F-4D97-AF65-F5344CB8AC3E}">
        <p14:creationId xmlns:p14="http://schemas.microsoft.com/office/powerpoint/2010/main" val="3694183992"/>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7B4FA5B-9FB6-4EBB-9E39-E49BBC16CA09}"/>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Ley 27157</a:t>
            </a:r>
          </a:p>
        </p:txBody>
      </p:sp>
      <p:sp>
        <p:nvSpPr>
          <p:cNvPr id="4" name="Rectángulo 3">
            <a:extLst>
              <a:ext uri="{FF2B5EF4-FFF2-40B4-BE49-F238E27FC236}">
                <a16:creationId xmlns:a16="http://schemas.microsoft.com/office/drawing/2014/main" id="{3E7F8A4D-E0B9-4FF6-83A4-2175873084F1}"/>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37CEC14F-FBA0-4444-9BDA-EBDBDD796FC1}"/>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300" b="1" dirty="0"/>
              <a:t>Artículo 39.- Del reglamento interno</a:t>
            </a:r>
          </a:p>
          <a:p>
            <a:pPr>
              <a:spcBef>
                <a:spcPts val="0"/>
              </a:spcBef>
            </a:pPr>
            <a:r>
              <a:rPr lang="es-PE" sz="2300" dirty="0"/>
              <a:t>Las edificaciones a que se refiere el artículo 37 de la presente Ley deben contar necesariamente con un reglamento interno elaborado por el promotor o constructor, o en su caso, por los propietarios con el voto favorable de más del 50 % de los porcentajes de participación.</a:t>
            </a:r>
          </a:p>
          <a:p>
            <a:pPr>
              <a:spcBef>
                <a:spcPts val="0"/>
              </a:spcBef>
            </a:pPr>
            <a:endParaRPr lang="es-PE" sz="2300" b="1" dirty="0"/>
          </a:p>
          <a:p>
            <a:pPr>
              <a:spcBef>
                <a:spcPts val="0"/>
              </a:spcBef>
            </a:pPr>
            <a:r>
              <a:rPr lang="es-PE" sz="2300" b="1" dirty="0"/>
              <a:t>Artículo 40.- De los bienes de propiedad común</a:t>
            </a:r>
          </a:p>
          <a:p>
            <a:pPr>
              <a:spcBef>
                <a:spcPts val="0"/>
              </a:spcBef>
            </a:pPr>
            <a:r>
              <a:rPr lang="es-PE" sz="2300" dirty="0"/>
              <a:t>Los bienes de propiedad común pueden ser, según sea el caso:</a:t>
            </a:r>
          </a:p>
          <a:p>
            <a:pPr marL="355600" indent="-355600">
              <a:spcBef>
                <a:spcPts val="0"/>
              </a:spcBef>
            </a:pPr>
            <a:endParaRPr lang="es-PE" sz="2300" dirty="0"/>
          </a:p>
          <a:p>
            <a:pPr marL="355600" indent="-355600">
              <a:spcBef>
                <a:spcPts val="0"/>
              </a:spcBef>
            </a:pPr>
            <a:r>
              <a:rPr lang="es-PE" sz="2300" dirty="0"/>
              <a:t>a.	El terreno sobre el que está construida la edificación.</a:t>
            </a:r>
          </a:p>
          <a:p>
            <a:pPr marL="355600" indent="-355600">
              <a:spcBef>
                <a:spcPts val="0"/>
              </a:spcBef>
            </a:pPr>
            <a:r>
              <a:rPr lang="es-PE" sz="2300" dirty="0"/>
              <a:t>b.	Los cimientos, sobrecimientos, columnas, muros exteriores, techos y demás elementos estructurales, siempre que estos no sean integrantes únicamente de una sección sino que  sirven a dos o más secciones.</a:t>
            </a:r>
          </a:p>
        </p:txBody>
      </p:sp>
    </p:spTree>
    <p:extLst>
      <p:ext uri="{BB962C8B-B14F-4D97-AF65-F5344CB8AC3E}">
        <p14:creationId xmlns:p14="http://schemas.microsoft.com/office/powerpoint/2010/main" val="185229626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49311A4-9107-4653-93B2-BADF1A1BA869}"/>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Ley 27157</a:t>
            </a:r>
          </a:p>
        </p:txBody>
      </p:sp>
      <p:sp>
        <p:nvSpPr>
          <p:cNvPr id="4" name="Rectángulo 3">
            <a:extLst>
              <a:ext uri="{FF2B5EF4-FFF2-40B4-BE49-F238E27FC236}">
                <a16:creationId xmlns:a16="http://schemas.microsoft.com/office/drawing/2014/main" id="{36D9BBB7-5462-453D-BB1F-D3EA706155A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BB3C9065-28C6-4DF8-B5B3-15362322B0CF}"/>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200" dirty="0"/>
              <a:t>c)	Los pasajes, pasadizos, escaleras y en general vías aéreas de circulación de uso común.</a:t>
            </a:r>
          </a:p>
          <a:p>
            <a:pPr marL="355600" indent="-355600">
              <a:spcBef>
                <a:spcPts val="0"/>
              </a:spcBef>
            </a:pPr>
            <a:r>
              <a:rPr lang="es-PE" sz="2200" dirty="0"/>
              <a:t>d)	Los ascensores y montacargas.</a:t>
            </a:r>
          </a:p>
          <a:p>
            <a:pPr marL="355600" indent="-355600">
              <a:spcBef>
                <a:spcPts val="0"/>
              </a:spcBef>
            </a:pPr>
            <a:r>
              <a:rPr lang="es-PE" sz="2200" dirty="0"/>
              <a:t>e)	Las obras decorativas exteriores a la edificación o ubicadas en  ambientes de propiedad común.</a:t>
            </a:r>
          </a:p>
          <a:p>
            <a:pPr marL="355600" indent="-355600">
              <a:spcBef>
                <a:spcPts val="0"/>
              </a:spcBef>
            </a:pPr>
            <a:r>
              <a:rPr lang="es-PE" sz="2200" dirty="0"/>
              <a:t>f)	Los locales destinados a servicios comunes tales como portería, guardianía; y otros.</a:t>
            </a:r>
          </a:p>
          <a:p>
            <a:pPr marL="355600" indent="-355600">
              <a:spcBef>
                <a:spcPts val="0"/>
              </a:spcBef>
            </a:pPr>
            <a:r>
              <a:rPr lang="es-PE" sz="2200" dirty="0"/>
              <a:t>g)	Los jardines y los sistemas e instalaciones para agua, desagüe, electricidad, eliminación de basura y otros servicios que no estén destinados en una sección en particular.</a:t>
            </a:r>
          </a:p>
          <a:p>
            <a:pPr marL="355600" indent="-355600">
              <a:spcBef>
                <a:spcPts val="0"/>
              </a:spcBef>
            </a:pPr>
            <a:r>
              <a:rPr lang="es-PE" sz="2200" dirty="0"/>
              <a:t>h)	Los sótanos y azoteas, salvo que en los títulos de propiedad de las secciones aparezcan cláusulas en contrario.</a:t>
            </a:r>
          </a:p>
          <a:p>
            <a:pPr marL="355600" indent="-355600">
              <a:spcBef>
                <a:spcPts val="0"/>
              </a:spcBef>
            </a:pPr>
            <a:r>
              <a:rPr lang="es-PE" sz="2200" dirty="0"/>
              <a:t>i)	Los patios, pozos de luz, ductos y demás espacios abiertos. </a:t>
            </a:r>
          </a:p>
          <a:p>
            <a:pPr marL="355600" indent="-355600">
              <a:spcBef>
                <a:spcPts val="0"/>
              </a:spcBef>
            </a:pPr>
            <a:r>
              <a:rPr lang="es-PE" sz="2200" dirty="0"/>
              <a:t>j)	Los demás bienes destinados al uso y disfrute de todos los propietarios.</a:t>
            </a:r>
          </a:p>
        </p:txBody>
      </p:sp>
    </p:spTree>
    <p:extLst>
      <p:ext uri="{BB962C8B-B14F-4D97-AF65-F5344CB8AC3E}">
        <p14:creationId xmlns:p14="http://schemas.microsoft.com/office/powerpoint/2010/main" val="233805547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B816CBC-41CB-4C76-B807-3846EB74519E}"/>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D)	Ley 29090</a:t>
            </a:r>
          </a:p>
        </p:txBody>
      </p:sp>
      <p:sp>
        <p:nvSpPr>
          <p:cNvPr id="4" name="Rectángulo 3">
            <a:extLst>
              <a:ext uri="{FF2B5EF4-FFF2-40B4-BE49-F238E27FC236}">
                <a16:creationId xmlns:a16="http://schemas.microsoft.com/office/drawing/2014/main" id="{05DA20AA-3A4D-4195-A617-7B58E84F5D59}"/>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F3D01092-3158-45F7-91EC-891A9247CDD5}"/>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300" b="1" dirty="0"/>
              <a:t>Art. 29.- Del registro</a:t>
            </a:r>
          </a:p>
          <a:p>
            <a:pPr>
              <a:spcBef>
                <a:spcPts val="0"/>
              </a:spcBef>
            </a:pPr>
            <a:endParaRPr lang="es-PE" sz="2300" b="1" dirty="0"/>
          </a:p>
          <a:p>
            <a:pPr>
              <a:spcBef>
                <a:spcPts val="0"/>
              </a:spcBef>
            </a:pPr>
            <a:r>
              <a:rPr lang="es-PE" sz="2300" b="1" dirty="0"/>
              <a:t>29.2 De la inscripción – declaratoria de fábrica</a:t>
            </a:r>
          </a:p>
          <a:p>
            <a:pPr>
              <a:spcBef>
                <a:spcPts val="0"/>
              </a:spcBef>
            </a:pPr>
            <a:endParaRPr lang="es-PE" sz="2300" b="1" dirty="0"/>
          </a:p>
          <a:p>
            <a:pPr>
              <a:spcBef>
                <a:spcPts val="0"/>
              </a:spcBef>
            </a:pPr>
            <a:r>
              <a:rPr lang="es-PE" sz="2300" dirty="0"/>
              <a:t>El formulario, una vez sellado, tiene calidad de instrumento público y constituye título suficiente para inscribir la respectiva declaratoria de fábrica.</a:t>
            </a:r>
          </a:p>
          <a:p>
            <a:pPr>
              <a:spcBef>
                <a:spcPts val="0"/>
              </a:spcBef>
            </a:pPr>
            <a:endParaRPr lang="es-PE" sz="2300" dirty="0"/>
          </a:p>
          <a:p>
            <a:pPr>
              <a:spcBef>
                <a:spcPts val="0"/>
              </a:spcBef>
            </a:pPr>
            <a:r>
              <a:rPr lang="es-PE" sz="2300" dirty="0"/>
              <a:t>En el caso de unidades inmobiliarias de propiedad exclusiva y de propiedad común, el formulario debe contener la especificación de los bienes y servicios comunes y de propiedad exclusiva, independización, reglamento interno y junta de propietarios, que se inscribe en el registro respectivo.</a:t>
            </a:r>
          </a:p>
        </p:txBody>
      </p:sp>
    </p:spTree>
    <p:extLst>
      <p:ext uri="{BB962C8B-B14F-4D97-AF65-F5344CB8AC3E}">
        <p14:creationId xmlns:p14="http://schemas.microsoft.com/office/powerpoint/2010/main" val="2511343003"/>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50259C0-CEAD-4BC1-9AD2-79D5BB8D4EAD}"/>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1EBE0201-864F-4578-9E59-FEF293A24CFC}"/>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1900" b="1" dirty="0"/>
              <a:t>Resolución del superintendente nacional de los registros públicos </a:t>
            </a:r>
            <a:br>
              <a:rPr lang="es-PE" sz="1900" b="1" dirty="0"/>
            </a:br>
            <a:r>
              <a:rPr lang="es-PE" sz="1900" b="1" dirty="0"/>
              <a:t>N.º 097-2013-SUNARP/SN</a:t>
            </a:r>
          </a:p>
          <a:p>
            <a:pPr marL="355600" indent="-355600">
              <a:spcBef>
                <a:spcPts val="0"/>
              </a:spcBef>
              <a:buFontTx/>
              <a:buChar char="-"/>
            </a:pPr>
            <a:endParaRPr lang="es-PE" sz="1050" dirty="0"/>
          </a:p>
          <a:p>
            <a:pPr>
              <a:spcBef>
                <a:spcPts val="0"/>
              </a:spcBef>
            </a:pPr>
            <a:r>
              <a:rPr lang="es-PE" sz="1900" b="1" dirty="0"/>
              <a:t>Artículo 63.- Independización de unidades inmobiliarias sujetas a los regímenes establecidos en la Ley N.º 27157</a:t>
            </a:r>
          </a:p>
          <a:p>
            <a:pPr marL="355600" indent="-355600">
              <a:spcBef>
                <a:spcPts val="0"/>
              </a:spcBef>
              <a:buFontTx/>
              <a:buChar char="-"/>
            </a:pPr>
            <a:endParaRPr lang="es-PE" sz="1050" dirty="0"/>
          </a:p>
          <a:p>
            <a:pPr>
              <a:spcBef>
                <a:spcPts val="0"/>
              </a:spcBef>
            </a:pPr>
            <a:r>
              <a:rPr lang="es-PE" sz="1900" dirty="0"/>
              <a:t>Para la independización de unidades inmobiliarias sujetas al régimen de propiedad exclusiva y propiedad común, o de independización y copropiedad, se presentarán los siguientes documentos:</a:t>
            </a:r>
          </a:p>
          <a:p>
            <a:pPr marL="355600" indent="-355600">
              <a:spcBef>
                <a:spcPts val="0"/>
              </a:spcBef>
              <a:buFontTx/>
              <a:buChar char="-"/>
            </a:pPr>
            <a:endParaRPr lang="es-PE" sz="1050" dirty="0"/>
          </a:p>
          <a:p>
            <a:pPr marL="355600" indent="-355600">
              <a:spcBef>
                <a:spcPts val="0"/>
              </a:spcBef>
            </a:pPr>
            <a:r>
              <a:rPr lang="es-PE" sz="1900" dirty="0"/>
              <a:t>a.	Reglamento interno;</a:t>
            </a:r>
          </a:p>
          <a:p>
            <a:pPr marL="355600" indent="-355600">
              <a:spcBef>
                <a:spcPts val="0"/>
              </a:spcBef>
              <a:buFontTx/>
              <a:buChar char="-"/>
            </a:pPr>
            <a:endParaRPr lang="es-PE" sz="1050" dirty="0"/>
          </a:p>
          <a:p>
            <a:pPr marL="355600" indent="-355600">
              <a:spcBef>
                <a:spcPts val="0"/>
              </a:spcBef>
              <a:buAutoNum type="alphaLcPeriod" startAt="2"/>
            </a:pPr>
            <a:r>
              <a:rPr lang="es-PE" sz="1900" dirty="0"/>
              <a:t>Documento privado suscrito por el propietario del predio, con firma certificada, en el que se describa el área, linderos y medidas perimétricas de las secciones de dominio exclusivo y de los bienes comunes regulados por el Reglamento Interno;</a:t>
            </a:r>
          </a:p>
          <a:p>
            <a:pPr marL="355600" indent="-355600">
              <a:spcBef>
                <a:spcPts val="0"/>
              </a:spcBef>
              <a:buAutoNum type="alphaLcPeriod" startAt="2"/>
            </a:pPr>
            <a:endParaRPr lang="es-PE" sz="1050" dirty="0"/>
          </a:p>
          <a:p>
            <a:pPr marL="355600" indent="-355600">
              <a:spcBef>
                <a:spcPts val="0"/>
              </a:spcBef>
            </a:pPr>
            <a:r>
              <a:rPr lang="es-PE" sz="1900" dirty="0"/>
              <a:t>c.	Plano de independización que grafique las unidades de dominio exclusivo y las zonas comunes, autorizado por profesional competente con firma certificada por notario. </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6" name="Rectángulo 5">
            <a:extLst>
              <a:ext uri="{FF2B5EF4-FFF2-40B4-BE49-F238E27FC236}">
                <a16:creationId xmlns:a16="http://schemas.microsoft.com/office/drawing/2014/main" id="{5EA030BB-4AE5-46D0-B5E5-64D09E901322}"/>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E)	Reglamento de Inscripción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 Predios</a:t>
            </a:r>
          </a:p>
        </p:txBody>
      </p:sp>
    </p:spTree>
    <p:extLst>
      <p:ext uri="{BB962C8B-B14F-4D97-AF65-F5344CB8AC3E}">
        <p14:creationId xmlns:p14="http://schemas.microsoft.com/office/powerpoint/2010/main" val="3030168128"/>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294154B-ABED-4F9C-A17E-427E97672761}"/>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13681669-55E8-4B33-AB55-40CE2A3C0E11}"/>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dirty="0"/>
              <a:t>Las unidades inmobiliarias a que se refiere este artículo se inscribirán en partida especial donde se señale el régimen al que están sujetas, relacionándolas con la partida matriz. Excepcionalmente y a solicitud del interesado, se podrá independizar en una misma partida más de una sección de dominio exclusivo, aun cuando no exista continuidad entre ellas, siempre que constituyan una unidad funcional.</a:t>
            </a:r>
          </a:p>
          <a:p>
            <a:pPr>
              <a:spcBef>
                <a:spcPts val="0"/>
              </a:spcBef>
            </a:pPr>
            <a:endParaRPr lang="es-PE" sz="1400" dirty="0"/>
          </a:p>
          <a:p>
            <a:pPr>
              <a:spcBef>
                <a:spcPts val="0"/>
              </a:spcBef>
            </a:pPr>
            <a:r>
              <a:rPr lang="es-PE" sz="2000" dirty="0"/>
              <a:t>Cuando en el Reglamento Interno se establezca la reserva de aires de la edificación, ésta podrá independizarse como sección de dominio exclusivo siempre que se le asigne porcentaje de participación de los bienes comunes. En este caso la independización procederá, siempre que cuente con área proyectada de acceso. </a:t>
            </a:r>
          </a:p>
          <a:p>
            <a:pPr>
              <a:spcBef>
                <a:spcPts val="0"/>
              </a:spcBef>
            </a:pPr>
            <a:endParaRPr lang="es-PE" sz="1400" dirty="0"/>
          </a:p>
          <a:p>
            <a:pPr>
              <a:spcBef>
                <a:spcPts val="0"/>
              </a:spcBef>
            </a:pPr>
            <a:r>
              <a:rPr lang="es-PE" sz="2000" dirty="0"/>
              <a:t>El Reglamento Interno puede establecer reserva de aires sin independización, en cuyo caso esta circunstancia consta en asiento específico correspondiente a la partida registral del predio matriz, o de otra partida vinculada.</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000" dirty="0"/>
          </a:p>
        </p:txBody>
      </p:sp>
      <p:sp>
        <p:nvSpPr>
          <p:cNvPr id="5" name="Rectángulo 4">
            <a:extLst>
              <a:ext uri="{FF2B5EF4-FFF2-40B4-BE49-F238E27FC236}">
                <a16:creationId xmlns:a16="http://schemas.microsoft.com/office/drawing/2014/main" id="{C4EC2388-CE07-439B-BA54-0CC6D4194C86}"/>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E)	Reglamento de Inscripción </a:t>
            </a:r>
            <a:br>
              <a:rPr lang="es-PE" sz="2800" b="1" dirty="0">
                <a:latin typeface="Arial" panose="020B0604020202020204" pitchFamily="34" charset="0"/>
                <a:cs typeface="Arial" panose="020B0604020202020204" pitchFamily="34" charset="0"/>
              </a:rPr>
            </a:br>
            <a:r>
              <a:rPr lang="es-PE" sz="2800" b="1" dirty="0">
                <a:latin typeface="Arial" panose="020B0604020202020204" pitchFamily="34" charset="0"/>
                <a:cs typeface="Arial" panose="020B0604020202020204" pitchFamily="34" charset="0"/>
              </a:rPr>
              <a:t>de Predios</a:t>
            </a:r>
          </a:p>
        </p:txBody>
      </p:sp>
    </p:spTree>
    <p:extLst>
      <p:ext uri="{BB962C8B-B14F-4D97-AF65-F5344CB8AC3E}">
        <p14:creationId xmlns:p14="http://schemas.microsoft.com/office/powerpoint/2010/main" val="158158578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C1824D8-75E0-452F-9FFE-11EBA19976FF}"/>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3FC78A3A-6FFB-4086-94BF-E043E2BD5688}"/>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b="1" dirty="0"/>
              <a:t>Artículo 85.- Contenido del asiento de inscripción del Reglamento Interno</a:t>
            </a:r>
          </a:p>
          <a:p>
            <a:pPr>
              <a:spcBef>
                <a:spcPts val="0"/>
              </a:spcBef>
            </a:pPr>
            <a:endParaRPr lang="es-PE" sz="2000" dirty="0"/>
          </a:p>
          <a:p>
            <a:pPr>
              <a:spcBef>
                <a:spcPts val="0"/>
              </a:spcBef>
            </a:pPr>
            <a:r>
              <a:rPr lang="es-PE" sz="2000" dirty="0"/>
              <a:t>El asiento de inscripción del reglamento interno del régimen de propiedad exclusiva y propiedad común debe contener el criterio de asignación de porcentajes de participación en las zonas de propiedad común, la relación de bienes de propiedad común con calidad de intransferibles si los hubiere, el régimen de la junta de propietarios y la referencia de que los demás datos constan en el título archivado. En este caso, los alcances de la publicidad a que se refiere el segundo párrafo del artículo I del Título Preliminar del Reglamento General de los Registros Públicos se extienden al título archivado. </a:t>
            </a:r>
          </a:p>
          <a:p>
            <a:pPr>
              <a:spcBef>
                <a:spcPts val="0"/>
              </a:spcBef>
            </a:pPr>
            <a:endParaRPr lang="es-PE" sz="2000" dirty="0"/>
          </a:p>
          <a:p>
            <a:pPr>
              <a:spcBef>
                <a:spcPts val="0"/>
              </a:spcBef>
            </a:pPr>
            <a:r>
              <a:rPr lang="es-PE" sz="2000" dirty="0"/>
              <a:t>El asiento de inscripción del reglamento interno del régimen de independización y copropiedad debe contener los mismos requisitos, en cuanto fueran aplicables.</a:t>
            </a:r>
          </a:p>
          <a:p>
            <a:pPr marL="355600" indent="-355600">
              <a:spcBef>
                <a:spcPts val="0"/>
              </a:spcBef>
            </a:pPr>
            <a:endParaRPr lang="es-PE" sz="2000" dirty="0"/>
          </a:p>
          <a:p>
            <a:pPr marL="355600" indent="-355600">
              <a:spcBef>
                <a:spcPts val="0"/>
              </a:spcBef>
            </a:pPr>
            <a:endParaRPr lang="es-PE" sz="2000" dirty="0"/>
          </a:p>
        </p:txBody>
      </p:sp>
      <p:sp>
        <p:nvSpPr>
          <p:cNvPr id="5" name="Rectángulo 4">
            <a:extLst>
              <a:ext uri="{FF2B5EF4-FFF2-40B4-BE49-F238E27FC236}">
                <a16:creationId xmlns:a16="http://schemas.microsoft.com/office/drawing/2014/main" id="{CC02D18D-6505-486D-969B-9DE57DF17624}"/>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E)	Reglamento de Inscripción </a:t>
            </a:r>
            <a:br>
              <a:rPr lang="es-PE" sz="2800" b="1" dirty="0">
                <a:latin typeface="Arial" panose="020B0604020202020204" pitchFamily="34" charset="0"/>
                <a:cs typeface="Arial" panose="020B0604020202020204" pitchFamily="34" charset="0"/>
              </a:rPr>
            </a:br>
            <a:r>
              <a:rPr lang="es-PE" sz="2800" b="1" dirty="0">
                <a:latin typeface="Arial" panose="020B0604020202020204" pitchFamily="34" charset="0"/>
                <a:cs typeface="Arial" panose="020B0604020202020204" pitchFamily="34" charset="0"/>
              </a:rPr>
              <a:t>de Predios</a:t>
            </a:r>
          </a:p>
        </p:txBody>
      </p:sp>
    </p:spTree>
    <p:extLst>
      <p:ext uri="{BB962C8B-B14F-4D97-AF65-F5344CB8AC3E}">
        <p14:creationId xmlns:p14="http://schemas.microsoft.com/office/powerpoint/2010/main" val="2887916059"/>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BCF45FB-079D-4472-940B-CC24AF7EA501}"/>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432556BB-1DA3-4618-BB87-747BCAAB2999}"/>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b="1" dirty="0"/>
              <a:t>Resolución del superintendente nacional de los registros públicos </a:t>
            </a:r>
            <a:br>
              <a:rPr lang="es-PE" sz="2000" b="1" dirty="0"/>
            </a:br>
            <a:r>
              <a:rPr lang="es-PE" sz="2000" b="1" dirty="0"/>
              <a:t>N.º 340-2008-SUNARP/SM</a:t>
            </a:r>
          </a:p>
          <a:p>
            <a:pPr>
              <a:spcBef>
                <a:spcPts val="0"/>
              </a:spcBef>
            </a:pPr>
            <a:endParaRPr lang="es-PE" sz="1600" b="1" dirty="0"/>
          </a:p>
          <a:p>
            <a:pPr>
              <a:spcBef>
                <a:spcPts val="0"/>
              </a:spcBef>
            </a:pPr>
            <a:r>
              <a:rPr lang="es-PE" sz="2000" b="1" dirty="0"/>
              <a:t>4.- El Caso específico de los aires</a:t>
            </a:r>
          </a:p>
          <a:p>
            <a:pPr>
              <a:spcBef>
                <a:spcPts val="0"/>
              </a:spcBef>
            </a:pPr>
            <a:endParaRPr lang="es-PE" sz="1600" b="1" dirty="0"/>
          </a:p>
          <a:p>
            <a:pPr>
              <a:spcBef>
                <a:spcPts val="0"/>
              </a:spcBef>
            </a:pPr>
            <a:r>
              <a:rPr lang="es-PE" sz="2000" dirty="0"/>
              <a:t>El término “aires” alude a la facultad que se concede a una persona a fin de </a:t>
            </a:r>
            <a:r>
              <a:rPr lang="es-PE" sz="2000" dirty="0" err="1"/>
              <a:t>sobreelevar</a:t>
            </a:r>
            <a:r>
              <a:rPr lang="es-PE" sz="2000" dirty="0"/>
              <a:t> una edificación, es decir, construir plantas adicionales a las ya existentes. </a:t>
            </a:r>
          </a:p>
          <a:p>
            <a:pPr>
              <a:spcBef>
                <a:spcPts val="0"/>
              </a:spcBef>
            </a:pPr>
            <a:endParaRPr lang="es-PE" sz="1600" dirty="0"/>
          </a:p>
          <a:p>
            <a:pPr>
              <a:spcBef>
                <a:spcPts val="0"/>
              </a:spcBef>
            </a:pPr>
            <a:r>
              <a:rPr lang="es-PE" sz="2000" dirty="0"/>
              <a:t>En mérito a la autonomía de la voluntad, el propietario-constructor puede atribuir el derecho de sobreelevación a favor de un titular exclusivo, o incluso de él mismo, en virtud de dos modalidades clásicas:</a:t>
            </a:r>
          </a:p>
          <a:p>
            <a:pPr>
              <a:spcBef>
                <a:spcPts val="0"/>
              </a:spcBef>
            </a:pPr>
            <a:endParaRPr lang="es-PE" sz="1600" dirty="0"/>
          </a:p>
          <a:p>
            <a:pPr>
              <a:spcBef>
                <a:spcPts val="0"/>
              </a:spcBef>
            </a:pPr>
            <a:r>
              <a:rPr lang="es-PE" sz="2000" dirty="0"/>
              <a:t>1.° La cláusula de </a:t>
            </a:r>
            <a:r>
              <a:rPr lang="es-PE" sz="2000" b="1" dirty="0"/>
              <a:t>“reserva de aires” </a:t>
            </a:r>
            <a:r>
              <a:rPr lang="es-PE" sz="2000" dirty="0"/>
              <a:t>hasta una futura ampliación de edificación; con lo que el Registro se limita a inscribir el Reglamento Interno (con la cláusula incluida) sin independizar en ninguna partida “los aires”. La estipulación por tanto, </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9F986E25-8A3C-42CA-8DC9-CCA83A8A1835}"/>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F)	Directiva sobre el Régimen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 Propiedad Exclusiva y Común </a:t>
            </a:r>
          </a:p>
        </p:txBody>
      </p:sp>
    </p:spTree>
    <p:extLst>
      <p:ext uri="{BB962C8B-B14F-4D97-AF65-F5344CB8AC3E}">
        <p14:creationId xmlns:p14="http://schemas.microsoft.com/office/powerpoint/2010/main" val="202315334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BDB0BDFD-4D92-4E9E-8F51-B89163A2C3C0}"/>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7" name="Rectangle 3">
            <a:extLst>
              <a:ext uri="{FF2B5EF4-FFF2-40B4-BE49-F238E27FC236}">
                <a16:creationId xmlns:a16="http://schemas.microsoft.com/office/drawing/2014/main" id="{B3BCCA91-4922-40C7-ACF2-DF6B0B1055EB}"/>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dirty="0"/>
              <a:t>se incorpora en la partida matriz del edificio, aun cuando debe señalarse que muchas veces esa inscripción se omite por lo que la presente directiva trata de salvar esos errores.</a:t>
            </a:r>
          </a:p>
          <a:p>
            <a:pPr>
              <a:spcBef>
                <a:spcPts val="0"/>
              </a:spcBef>
            </a:pPr>
            <a:endParaRPr lang="es-PE" sz="2000" dirty="0"/>
          </a:p>
          <a:p>
            <a:pPr>
              <a:spcBef>
                <a:spcPts val="0"/>
              </a:spcBef>
            </a:pPr>
            <a:r>
              <a:rPr lang="es-PE" sz="2000" dirty="0"/>
              <a:t>2.° La cláusula de </a:t>
            </a:r>
            <a:r>
              <a:rPr lang="es-PE" sz="2000" b="1" dirty="0"/>
              <a:t>“independización de aires” </a:t>
            </a:r>
            <a:r>
              <a:rPr lang="es-PE" sz="2000" dirty="0"/>
              <a:t>cumple un doble efecto:</a:t>
            </a:r>
          </a:p>
          <a:p>
            <a:pPr>
              <a:spcBef>
                <a:spcPts val="0"/>
              </a:spcBef>
            </a:pPr>
            <a:endParaRPr lang="es-PE" sz="2000" dirty="0"/>
          </a:p>
          <a:p>
            <a:pPr marL="355600" indent="-355600">
              <a:spcBef>
                <a:spcPts val="0"/>
              </a:spcBef>
            </a:pPr>
            <a:r>
              <a:rPr lang="es-PE" sz="2000" dirty="0"/>
              <a:t>-  	reservar un derecho de sobreelevación y </a:t>
            </a:r>
          </a:p>
          <a:p>
            <a:pPr marL="355600" indent="-355600">
              <a:spcBef>
                <a:spcPts val="0"/>
              </a:spcBef>
            </a:pPr>
            <a:r>
              <a:rPr lang="es-PE" sz="2000" dirty="0"/>
              <a:t>-  	solicitar, además, que este se consigne en una nueva partida registral segregada de la matriz. Para acceder a esta inscripción, el Registro exige que se asigne a los “aires” un porcentaje de participación en las zonas comunes, ya que de acuerdo a las bases institucionales de la propiedad horizontal, el titular de una sección de dominio exclusivo también es necesariamente copropietario de las zonas comunes.</a:t>
            </a:r>
          </a:p>
          <a:p>
            <a:pPr>
              <a:spcBef>
                <a:spcPts val="0"/>
              </a:spcBef>
            </a:pPr>
            <a:endParaRPr lang="es-PE" sz="2000" dirty="0"/>
          </a:p>
          <a:p>
            <a:pPr>
              <a:spcBef>
                <a:spcPts val="0"/>
              </a:spcBef>
            </a:pPr>
            <a:r>
              <a:rPr lang="es-PE" sz="2000" dirty="0"/>
              <a:t>Cuando un Reglamento Interno omite mencionar el estatuto jurídico de los aires, por lo que se refuta común.</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8" name="Rectángulo 7">
            <a:extLst>
              <a:ext uri="{FF2B5EF4-FFF2-40B4-BE49-F238E27FC236}">
                <a16:creationId xmlns:a16="http://schemas.microsoft.com/office/drawing/2014/main" id="{F6BF5F99-0390-4996-A256-0136EE0D57FF}"/>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F)	Directiva sobre el Régimen </a:t>
            </a:r>
            <a:br>
              <a:rPr lang="es-PE" sz="2800" b="1" dirty="0">
                <a:latin typeface="Arial" panose="020B0604020202020204" pitchFamily="34" charset="0"/>
                <a:cs typeface="Arial" panose="020B0604020202020204" pitchFamily="34" charset="0"/>
              </a:rPr>
            </a:br>
            <a:r>
              <a:rPr lang="es-PE" sz="2800" b="1" dirty="0">
                <a:latin typeface="Arial" panose="020B0604020202020204" pitchFamily="34" charset="0"/>
                <a:cs typeface="Arial" panose="020B0604020202020204" pitchFamily="34" charset="0"/>
              </a:rPr>
              <a:t>de Propiedad Exclusiva y Común </a:t>
            </a:r>
          </a:p>
        </p:txBody>
      </p:sp>
    </p:spTree>
    <p:extLst>
      <p:ext uri="{BB962C8B-B14F-4D97-AF65-F5344CB8AC3E}">
        <p14:creationId xmlns:p14="http://schemas.microsoft.com/office/powerpoint/2010/main" val="19008934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7" name="Rectangle 3"/>
          <p:cNvSpPr>
            <a:spLocks noGrp="1" noChangeArrowheads="1"/>
          </p:cNvSpPr>
          <p:nvPr>
            <p:ph sz="quarter" idx="1"/>
          </p:nvPr>
        </p:nvSpPr>
        <p:spPr>
          <a:xfrm>
            <a:off x="1115616" y="1700808"/>
            <a:ext cx="7560840" cy="2160240"/>
          </a:xfrm>
        </p:spPr>
        <p:txBody>
          <a:bodyPr/>
          <a:lstStyle/>
          <a:p>
            <a:pPr marL="0" indent="0">
              <a:buNone/>
            </a:pPr>
            <a:r>
              <a:rPr lang="es-ES_tradnl" sz="2400" dirty="0"/>
              <a:t>Ley de Regularización de Edificaciones del Procedimiento para la declaratoria de Fábrica y del Régimen de Unidades Inmobiliarias de Propiedad Exclusiva y de Propiedad Común </a:t>
            </a:r>
          </a:p>
        </p:txBody>
      </p:sp>
      <p:sp>
        <p:nvSpPr>
          <p:cNvPr id="5" name="Rectángulo 4">
            <a:extLst>
              <a:ext uri="{FF2B5EF4-FFF2-40B4-BE49-F238E27FC236}">
                <a16:creationId xmlns:a16="http://schemas.microsoft.com/office/drawing/2014/main" id="{9518A5CC-3258-448B-A354-A285E4E15577}"/>
              </a:ext>
            </a:extLst>
          </p:cNvPr>
          <p:cNvSpPr/>
          <p:nvPr/>
        </p:nvSpPr>
        <p:spPr>
          <a:xfrm>
            <a:off x="392048" y="403543"/>
            <a:ext cx="6034985" cy="954107"/>
          </a:xfrm>
          <a:prstGeom prst="rect">
            <a:avLst/>
          </a:prstGeom>
        </p:spPr>
        <p:txBody>
          <a:bodyPr wrap="none">
            <a:spAutoFit/>
          </a:bodyPr>
          <a:lstStyle/>
          <a:p>
            <a:pPr marL="719138" indent="-719138"/>
            <a:r>
              <a:rPr lang="es-ES_tradnl" sz="2800" b="1" dirty="0">
                <a:solidFill>
                  <a:srgbClr val="C00000"/>
                </a:solidFill>
                <a:latin typeface="Arial Black" panose="020B0A04020102020204" pitchFamily="34" charset="0"/>
                <a:cs typeface="Arial" panose="020B0604020202020204" pitchFamily="34" charset="0"/>
              </a:rPr>
              <a:t>1.5 </a:t>
            </a:r>
            <a:r>
              <a:rPr lang="es-PE" sz="2800" b="1" dirty="0">
                <a:solidFill>
                  <a:srgbClr val="C00000"/>
                </a:solidFill>
                <a:latin typeface="Arial Black" panose="020B0A04020102020204" pitchFamily="34" charset="0"/>
                <a:cs typeface="Arial" panose="020B0604020202020204" pitchFamily="34" charset="0"/>
              </a:rPr>
              <a:t>Resumen de Leyes 27157 </a:t>
            </a:r>
            <a:br>
              <a:rPr lang="es-PE" sz="2800" b="1" dirty="0">
                <a:solidFill>
                  <a:srgbClr val="C00000"/>
                </a:solidFill>
                <a:latin typeface="Arial Black" panose="020B0A04020102020204" pitchFamily="34" charset="0"/>
                <a:cs typeface="Arial" panose="020B0604020202020204" pitchFamily="34" charset="0"/>
              </a:rPr>
            </a:br>
            <a:r>
              <a:rPr lang="es-PE" sz="2800" b="1" dirty="0">
                <a:solidFill>
                  <a:srgbClr val="C00000"/>
                </a:solidFill>
                <a:latin typeface="Arial Black" panose="020B0A04020102020204" pitchFamily="34" charset="0"/>
                <a:cs typeface="Arial" panose="020B0604020202020204" pitchFamily="34" charset="0"/>
              </a:rPr>
              <a:t>y 30830</a:t>
            </a:r>
          </a:p>
        </p:txBody>
      </p:sp>
      <p:sp>
        <p:nvSpPr>
          <p:cNvPr id="6" name="Rectangle 3"/>
          <p:cNvSpPr txBox="1">
            <a:spLocks noChangeArrowheads="1"/>
          </p:cNvSpPr>
          <p:nvPr/>
        </p:nvSpPr>
        <p:spPr bwMode="auto">
          <a:xfrm>
            <a:off x="1115616" y="3573016"/>
            <a:ext cx="756084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buFont typeface="Wingdings 2" pitchFamily="18" charset="2"/>
              <a:buAutoNum type="alphaUcParenR"/>
            </a:pPr>
            <a:r>
              <a:rPr lang="es-ES_tradnl" sz="2400" dirty="0"/>
              <a:t>Ley 27157</a:t>
            </a:r>
          </a:p>
          <a:p>
            <a:pPr marL="457200" indent="-457200">
              <a:buFont typeface="Wingdings 2" pitchFamily="18" charset="2"/>
              <a:buAutoNum type="alphaUcParenR"/>
            </a:pPr>
            <a:r>
              <a:rPr lang="es-PE" sz="2400" dirty="0"/>
              <a:t>Análisis de las fechas de los Procedimientos de Fábrica</a:t>
            </a:r>
          </a:p>
          <a:p>
            <a:pPr marL="457200" indent="-457200">
              <a:buFont typeface="Wingdings 2" pitchFamily="18" charset="2"/>
              <a:buAutoNum type="alphaUcParenR"/>
            </a:pPr>
            <a:r>
              <a:rPr lang="es-PE" sz="2400" dirty="0"/>
              <a:t>Procesos de Regularización de Edificaciones</a:t>
            </a:r>
          </a:p>
          <a:p>
            <a:pPr marL="457200" indent="-457200">
              <a:buFont typeface="Wingdings 2" pitchFamily="18" charset="2"/>
              <a:buAutoNum type="alphaUcParenR"/>
            </a:pPr>
            <a:r>
              <a:rPr lang="es-ES_tradnl" sz="2400" dirty="0"/>
              <a:t>Regularización de Edificaciones</a:t>
            </a:r>
          </a:p>
          <a:p>
            <a:pPr marL="457200" indent="-457200">
              <a:buFont typeface="Wingdings 2" pitchFamily="18" charset="2"/>
              <a:buAutoNum type="alphaUcParenR"/>
            </a:pPr>
            <a:endParaRPr lang="es-ES_tradnl" sz="2400" dirty="0"/>
          </a:p>
        </p:txBody>
      </p:sp>
    </p:spTree>
    <p:extLst>
      <p:ext uri="{BB962C8B-B14F-4D97-AF65-F5344CB8AC3E}">
        <p14:creationId xmlns:p14="http://schemas.microsoft.com/office/powerpoint/2010/main" val="61053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6"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3" name="Rectangle 3"/>
          <p:cNvSpPr>
            <a:spLocks noGrp="1" noChangeArrowheads="1"/>
          </p:cNvSpPr>
          <p:nvPr>
            <p:ph sz="quarter" idx="1"/>
          </p:nvPr>
        </p:nvSpPr>
        <p:spPr>
          <a:xfrm>
            <a:off x="301752" y="2636912"/>
            <a:ext cx="8503920" cy="1296144"/>
          </a:xfrm>
        </p:spPr>
        <p:txBody>
          <a:bodyPr/>
          <a:lstStyle/>
          <a:p>
            <a:pPr algn="ctr"/>
            <a:r>
              <a:rPr lang="es-ES" sz="4000" b="1" dirty="0">
                <a:solidFill>
                  <a:srgbClr val="C00000"/>
                </a:solidFill>
                <a:latin typeface="Arial Black" panose="020B0A04020102020204" pitchFamily="34" charset="0"/>
              </a:rPr>
              <a:t>3.2 UTILIZACIÓN DE LOS AIRES DE UNA EDIFICACIÓN</a:t>
            </a:r>
            <a:endParaRPr lang="es-ES_tradnl" sz="40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432065216"/>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BDFE577-25E3-4F91-96EC-DF6194705F90}"/>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B3572F7E-3BE7-45AA-A4B7-2304D6570E61}"/>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200" dirty="0"/>
              <a:t>El Certificado de Parámetros urbanísticos y edificatorios es el primer documento que define el uso de los aires, ya que nos permite determinar hasta dónde es posible crecer y dar utilidad en su uso a la edificación.</a:t>
            </a:r>
          </a:p>
          <a:p>
            <a:pPr>
              <a:spcBef>
                <a:spcPts val="0"/>
              </a:spcBef>
            </a:pPr>
            <a:endParaRPr lang="es-PE" sz="2200" dirty="0"/>
          </a:p>
          <a:p>
            <a:pPr>
              <a:spcBef>
                <a:spcPts val="0"/>
              </a:spcBef>
            </a:pPr>
            <a:r>
              <a:rPr lang="es-PE" sz="2200" dirty="0"/>
              <a:t>En el Certificado de Parámetros urbanísticos y edificatorios se establecen las condiciones que debe tener la edificación, señalará lo que es factible construir: la zonificación, como el coeficiente de edificación, indicará el número máximo de pisos por construir como la máxima área techada total, el porcentaje de áreas libres, el número de estacionamientos que debe contar la edificación, los retiros exigidos, etc.</a:t>
            </a:r>
          </a:p>
          <a:p>
            <a:pPr>
              <a:spcBef>
                <a:spcPts val="0"/>
              </a:spcBef>
            </a:pPr>
            <a:endParaRPr lang="es-PE" sz="2200" dirty="0"/>
          </a:p>
          <a:p>
            <a:pPr>
              <a:spcBef>
                <a:spcPts val="0"/>
              </a:spcBef>
            </a:pPr>
            <a:r>
              <a:rPr lang="es-PE" sz="2200" dirty="0"/>
              <a:t>La altura de la edificación como el coeficiente de edificación determinará la utilización de los niveles y de los aires.</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76F6F768-5E47-4F59-8411-5D6AE3FA1EF5}"/>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Regulación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por Parámetros</a:t>
            </a:r>
          </a:p>
        </p:txBody>
      </p:sp>
    </p:spTree>
    <p:extLst>
      <p:ext uri="{BB962C8B-B14F-4D97-AF65-F5344CB8AC3E}">
        <p14:creationId xmlns:p14="http://schemas.microsoft.com/office/powerpoint/2010/main" val="185456776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DFC83F5-ACA2-4406-8DBD-5AD34CC19C0C}"/>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AC4E701C-E42B-43B6-B3E5-0BEE2AB76915}"/>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200" b="1" dirty="0"/>
              <a:t>El diseño arquitectónico </a:t>
            </a:r>
            <a:r>
              <a:rPr lang="es-PE" sz="2200" dirty="0"/>
              <a:t>que contemple los requerimientos de los propietarios y que sea compatible con los Parámetros Urbanísticos y Edificatorios, además que tenga en cuenta un acceso independiente mediante una escalera desde el primer piso.</a:t>
            </a:r>
          </a:p>
          <a:p>
            <a:pPr>
              <a:spcBef>
                <a:spcPts val="0"/>
              </a:spcBef>
            </a:pPr>
            <a:endParaRPr lang="es-PE" sz="2200" dirty="0"/>
          </a:p>
          <a:p>
            <a:pPr>
              <a:spcBef>
                <a:spcPts val="0"/>
              </a:spcBef>
            </a:pPr>
            <a:r>
              <a:rPr lang="es-PE" sz="2200" b="1" dirty="0"/>
              <a:t>Los accesos pueden ser de dos tipos:</a:t>
            </a:r>
          </a:p>
          <a:p>
            <a:pPr>
              <a:spcBef>
                <a:spcPts val="0"/>
              </a:spcBef>
            </a:pPr>
            <a:endParaRPr lang="es-PE" sz="2200" dirty="0"/>
          </a:p>
          <a:p>
            <a:pPr>
              <a:spcBef>
                <a:spcPts val="0"/>
              </a:spcBef>
            </a:pPr>
            <a:r>
              <a:rPr lang="es-PE" sz="2200" b="1" dirty="0"/>
              <a:t>Aires comunes: </a:t>
            </a:r>
            <a:r>
              <a:rPr lang="es-PE" sz="2200" dirty="0"/>
              <a:t>mediante el acceso de escaleras comunes.</a:t>
            </a:r>
          </a:p>
          <a:p>
            <a:pPr>
              <a:spcBef>
                <a:spcPts val="0"/>
              </a:spcBef>
            </a:pPr>
            <a:endParaRPr lang="es-PE" sz="2200" dirty="0"/>
          </a:p>
          <a:p>
            <a:pPr>
              <a:spcBef>
                <a:spcPts val="0"/>
              </a:spcBef>
            </a:pPr>
            <a:r>
              <a:rPr lang="es-PE" sz="2200" b="1" dirty="0"/>
              <a:t>Aires exclusivos: </a:t>
            </a:r>
            <a:r>
              <a:rPr lang="es-PE" sz="2200" dirty="0"/>
              <a:t>mediante el acceso de escaleras propias de una sección.</a:t>
            </a:r>
          </a:p>
          <a:p>
            <a:pPr>
              <a:spcBef>
                <a:spcPts val="0"/>
              </a:spcBef>
            </a:pPr>
            <a:endParaRPr lang="es-PE" sz="2200" dirty="0"/>
          </a:p>
          <a:p>
            <a:pPr>
              <a:spcBef>
                <a:spcPts val="0"/>
              </a:spcBef>
            </a:pPr>
            <a:r>
              <a:rPr lang="es-PE" sz="2200" dirty="0"/>
              <a:t>La reserva de los aires puede efectuarse teniendo en cuenta la concordancia de la futura construcción y de los futuros accesos, considerando los tipos de acceso antes señalados.</a:t>
            </a: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4C506223-E765-437D-BAAD-3DCEACDE43AF}"/>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Importancia del Diseño </a:t>
            </a:r>
          </a:p>
          <a:p>
            <a:pPr marL="534988" indent="-534988"/>
            <a:r>
              <a:rPr lang="es-PE" sz="2800" b="1" dirty="0">
                <a:solidFill>
                  <a:srgbClr val="0000FF"/>
                </a:solidFill>
                <a:latin typeface="Arial" panose="020B0604020202020204" pitchFamily="34" charset="0"/>
                <a:cs typeface="Arial" panose="020B0604020202020204" pitchFamily="34" charset="0"/>
              </a:rPr>
              <a:t>	Arquitectónico</a:t>
            </a:r>
          </a:p>
        </p:txBody>
      </p:sp>
    </p:spTree>
    <p:extLst>
      <p:ext uri="{BB962C8B-B14F-4D97-AF65-F5344CB8AC3E}">
        <p14:creationId xmlns:p14="http://schemas.microsoft.com/office/powerpoint/2010/main" val="411837019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E360CBB-202F-4144-A5F9-CED004D52799}"/>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D646545C-1540-4B4E-A06E-87AFC0AE9755}"/>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200" b="1" dirty="0"/>
              <a:t>Las estructuras de la edificación existente,</a:t>
            </a:r>
            <a:r>
              <a:rPr lang="es-PE" sz="2200" dirty="0"/>
              <a:t> como parte de la estabilidad y seguridad de la obra, de acuerdo al diseño arquitectónico y los materiales utilizados; en este caso, se tendrá que determinar si es o no necesario los reforzamientos para la estabilidad de la edificación y las condiciones del suelo en lo relativo a su capacidad de soporte.</a:t>
            </a:r>
          </a:p>
          <a:p>
            <a:pPr>
              <a:spcBef>
                <a:spcPts val="0"/>
              </a:spcBef>
            </a:pPr>
            <a:endParaRPr lang="es-PE" sz="2200" dirty="0"/>
          </a:p>
          <a:p>
            <a:pPr>
              <a:spcBef>
                <a:spcPts val="0"/>
              </a:spcBef>
            </a:pPr>
            <a:r>
              <a:rPr lang="es-PE" sz="2200" dirty="0"/>
              <a:t>El diseño debe contemplar los criterios con que se diseñó la arquitectura, contemplando las cargas provenientes del uso de los aires comunes o exclusivos, así mismo como de la reserva de aires.</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6" name="Rectángulo 5">
            <a:extLst>
              <a:ext uri="{FF2B5EF4-FFF2-40B4-BE49-F238E27FC236}">
                <a16:creationId xmlns:a16="http://schemas.microsoft.com/office/drawing/2014/main" id="{C193FE1E-86B5-4AF5-9D64-081A4A0D238E}"/>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Importancia del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Diseño Estructural</a:t>
            </a:r>
          </a:p>
        </p:txBody>
      </p:sp>
    </p:spTree>
    <p:extLst>
      <p:ext uri="{BB962C8B-B14F-4D97-AF65-F5344CB8AC3E}">
        <p14:creationId xmlns:p14="http://schemas.microsoft.com/office/powerpoint/2010/main" val="1361228782"/>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60EFD1F-70CF-4F7A-9540-6CFD6E66C012}"/>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3AC4B558-4957-4D92-967D-EB31B5931E91}"/>
              </a:ext>
            </a:extLst>
          </p:cNvPr>
          <p:cNvSpPr txBox="1">
            <a:spLocks noChangeArrowheads="1"/>
          </p:cNvSpPr>
          <p:nvPr/>
        </p:nvSpPr>
        <p:spPr bwMode="auto">
          <a:xfrm>
            <a:off x="268286" y="1439332"/>
            <a:ext cx="8640960" cy="5302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El diseño de los futuros accesos deben preverse, siendo estos para aires comunes o aires exclusivos; así mismo para las reservas de aires con miras a futuras ampliaciones. Los elementos de anclaje en la estructura principal deben quedar diseñados a fin de que la continuación de las obras no tengan en el futuro ningún inconveniente para las etapas de ampliación, sobre los aires, que puedan preverse.</a:t>
            </a:r>
          </a:p>
          <a:p>
            <a:pPr>
              <a:spcBef>
                <a:spcPts val="0"/>
              </a:spcBef>
            </a:pPr>
            <a:endParaRPr lang="es-PE" sz="2400" dirty="0"/>
          </a:p>
          <a:p>
            <a:pPr>
              <a:spcBef>
                <a:spcPts val="0"/>
              </a:spcBef>
            </a:pPr>
            <a:r>
              <a:rPr lang="es-PE" sz="2400" dirty="0"/>
              <a:t>El no tener en consideración estas previsiones, se logrará incrementar los costos de construcción en modificar todo aquello que debió tomarse en cuenta en el momento del diseño.</a:t>
            </a:r>
          </a:p>
          <a:p>
            <a:pPr marL="355600" indent="-355600">
              <a:spcBef>
                <a:spcPts val="0"/>
              </a:spcBef>
            </a:pPr>
            <a:endParaRPr lang="es-PE" sz="2000" dirty="0"/>
          </a:p>
          <a:p>
            <a:pPr marL="355600" indent="-355600">
              <a:spcBef>
                <a:spcPts val="0"/>
              </a:spcBef>
            </a:pPr>
            <a:endParaRPr lang="es-PE" sz="20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D61EF9E7-FBE1-404B-8F88-C73888B5D377}"/>
              </a:ext>
            </a:extLst>
          </p:cNvPr>
          <p:cNvSpPr/>
          <p:nvPr/>
        </p:nvSpPr>
        <p:spPr>
          <a:xfrm>
            <a:off x="369886" y="260648"/>
            <a:ext cx="7514481" cy="954107"/>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Importancia del </a:t>
            </a:r>
            <a:br>
              <a:rPr lang="es-PE" sz="2800" b="1" dirty="0">
                <a:latin typeface="Arial" panose="020B0604020202020204" pitchFamily="34" charset="0"/>
                <a:cs typeface="Arial" panose="020B0604020202020204" pitchFamily="34" charset="0"/>
              </a:rPr>
            </a:br>
            <a:r>
              <a:rPr lang="es-PE" sz="2800" b="1" dirty="0">
                <a:latin typeface="Arial" panose="020B0604020202020204" pitchFamily="34" charset="0"/>
                <a:cs typeface="Arial" panose="020B0604020202020204" pitchFamily="34" charset="0"/>
              </a:rPr>
              <a:t>Diseño Estructural</a:t>
            </a:r>
          </a:p>
        </p:txBody>
      </p:sp>
    </p:spTree>
    <p:extLst>
      <p:ext uri="{BB962C8B-B14F-4D97-AF65-F5344CB8AC3E}">
        <p14:creationId xmlns:p14="http://schemas.microsoft.com/office/powerpoint/2010/main" val="2401335975"/>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D695D1B-9430-4B7C-910F-A4C6B81F3C3E}"/>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D)	Aires Comunes</a:t>
            </a:r>
          </a:p>
        </p:txBody>
      </p:sp>
      <p:sp>
        <p:nvSpPr>
          <p:cNvPr id="4" name="Rectángulo 3">
            <a:extLst>
              <a:ext uri="{FF2B5EF4-FFF2-40B4-BE49-F238E27FC236}">
                <a16:creationId xmlns:a16="http://schemas.microsoft.com/office/drawing/2014/main" id="{5197F8E1-CFAB-4BDA-9737-3AE51EE023F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56DAE4DE-E17F-4FBC-9F35-6EC845BF7046}"/>
              </a:ext>
            </a:extLst>
          </p:cNvPr>
          <p:cNvSpPr txBox="1">
            <a:spLocks noChangeArrowheads="1"/>
          </p:cNvSpPr>
          <p:nvPr/>
        </p:nvSpPr>
        <p:spPr bwMode="auto">
          <a:xfrm>
            <a:off x="268286" y="1143547"/>
            <a:ext cx="8640960" cy="559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dirty="0"/>
              <a:t>Para la determinación de los aires comunes se debe tener en cuenta lo siguiente:</a:t>
            </a:r>
          </a:p>
          <a:p>
            <a:pPr>
              <a:spcBef>
                <a:spcPts val="0"/>
              </a:spcBef>
            </a:pPr>
            <a:endParaRPr lang="es-PE" sz="1050" dirty="0"/>
          </a:p>
          <a:p>
            <a:pPr marL="355600" indent="-355600">
              <a:spcBef>
                <a:spcPts val="0"/>
              </a:spcBef>
            </a:pPr>
            <a:r>
              <a:rPr lang="es-PE" sz="2000" dirty="0"/>
              <a:t>-	Que esté en el Reglamento Interno en tal condición.</a:t>
            </a:r>
          </a:p>
          <a:p>
            <a:pPr marL="355600" indent="-355600">
              <a:spcBef>
                <a:spcPts val="0"/>
              </a:spcBef>
            </a:pPr>
            <a:r>
              <a:rPr lang="es-PE" sz="2000" dirty="0"/>
              <a:t>-	En la relación de bienes y áreas comunes debe constar que los aires son comunes, de acuerdo a lo descrito en este mismo texto al tratar el tema de independización.</a:t>
            </a:r>
          </a:p>
          <a:p>
            <a:pPr marL="355600" indent="-355600">
              <a:spcBef>
                <a:spcPts val="0"/>
              </a:spcBef>
            </a:pPr>
            <a:r>
              <a:rPr lang="es-PE" sz="2000" dirty="0"/>
              <a:t>-	Que no exista cláusula en contrario en los títulos.</a:t>
            </a:r>
          </a:p>
          <a:p>
            <a:pPr marL="355600" indent="-355600">
              <a:spcBef>
                <a:spcPts val="0"/>
              </a:spcBef>
            </a:pPr>
            <a:r>
              <a:rPr lang="es-PE" sz="2000" dirty="0"/>
              <a:t>-	Que tanto en el Reglamento Interno como en los títulos no indica lo contrario.</a:t>
            </a:r>
          </a:p>
          <a:p>
            <a:pPr marL="355600" indent="-355600">
              <a:spcBef>
                <a:spcPts val="0"/>
              </a:spcBef>
            </a:pPr>
            <a:r>
              <a:rPr lang="es-PE" sz="2000" dirty="0"/>
              <a:t>-	Que el acceso sea común.</a:t>
            </a:r>
          </a:p>
          <a:p>
            <a:pPr marL="355600" indent="-355600">
              <a:spcBef>
                <a:spcPts val="0"/>
              </a:spcBef>
            </a:pPr>
            <a:r>
              <a:rPr lang="es-PE" sz="2000" dirty="0"/>
              <a:t>-	Que sirva a 2 o más secciones.</a:t>
            </a:r>
          </a:p>
          <a:p>
            <a:pPr marL="355600" indent="-355600">
              <a:spcBef>
                <a:spcPts val="0"/>
              </a:spcBef>
            </a:pPr>
            <a:r>
              <a:rPr lang="es-PE" sz="2000" dirty="0"/>
              <a:t>-	Que esté inscrito en tal condición.</a:t>
            </a:r>
          </a:p>
          <a:p>
            <a:pPr marL="355600" indent="-355600">
              <a:spcBef>
                <a:spcPts val="0"/>
              </a:spcBef>
            </a:pPr>
            <a:r>
              <a:rPr lang="es-PE" sz="2000" dirty="0"/>
              <a:t>-	En los títulos debe aparecer la condición de común de los aires.</a:t>
            </a:r>
          </a:p>
          <a:p>
            <a:pPr marL="355600" indent="-355600">
              <a:spcBef>
                <a:spcPts val="0"/>
              </a:spcBef>
            </a:pPr>
            <a:r>
              <a:rPr lang="es-PE" sz="2000" dirty="0"/>
              <a:t>-	Si en los títulos no aparece su condición, se interpreta como que el aire es común.</a:t>
            </a:r>
          </a:p>
          <a:p>
            <a:pPr marL="355600" indent="-355600">
              <a:spcBef>
                <a:spcPts val="0"/>
              </a:spcBef>
            </a:pPr>
            <a:r>
              <a:rPr lang="es-PE" sz="2000" dirty="0"/>
              <a:t>-	Tiene un valor que es prorrateado entre todos los propietarios de la unidad inmobiliaria.</a:t>
            </a:r>
          </a:p>
        </p:txBody>
      </p:sp>
    </p:spTree>
    <p:extLst>
      <p:ext uri="{BB962C8B-B14F-4D97-AF65-F5344CB8AC3E}">
        <p14:creationId xmlns:p14="http://schemas.microsoft.com/office/powerpoint/2010/main" val="358477533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71BC049-3F8A-416C-80B0-261C5972C4ED}"/>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E)	Aires Exclusivos</a:t>
            </a:r>
          </a:p>
        </p:txBody>
      </p:sp>
      <p:sp>
        <p:nvSpPr>
          <p:cNvPr id="4" name="Rectángulo 3">
            <a:extLst>
              <a:ext uri="{FF2B5EF4-FFF2-40B4-BE49-F238E27FC236}">
                <a16:creationId xmlns:a16="http://schemas.microsoft.com/office/drawing/2014/main" id="{052202B7-AD6F-44F8-80A3-5F4E3D717FA3}"/>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3F764115-3906-4A4D-8906-A0D468AE2BD5}"/>
              </a:ext>
            </a:extLst>
          </p:cNvPr>
          <p:cNvSpPr txBox="1">
            <a:spLocks noChangeArrowheads="1"/>
          </p:cNvSpPr>
          <p:nvPr/>
        </p:nvSpPr>
        <p:spPr bwMode="auto">
          <a:xfrm>
            <a:off x="268286" y="1143547"/>
            <a:ext cx="8640960" cy="559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dirty="0"/>
              <a:t>Los aires exclusivos son aquellos que:</a:t>
            </a:r>
          </a:p>
          <a:p>
            <a:pPr>
              <a:spcBef>
                <a:spcPts val="0"/>
              </a:spcBef>
            </a:pPr>
            <a:endParaRPr lang="es-PE" sz="1600" dirty="0"/>
          </a:p>
          <a:p>
            <a:pPr marL="355600" indent="-355600">
              <a:spcBef>
                <a:spcPts val="0"/>
              </a:spcBef>
            </a:pPr>
            <a:r>
              <a:rPr lang="es-PE" sz="2000" dirty="0"/>
              <a:t>-	Tienen a través de la independización una inscripción propia (no común) en los Registros Públicos y pueden ser transferidos, gravados, donados, etc., como cualquier sección exclusiva. </a:t>
            </a:r>
          </a:p>
          <a:p>
            <a:pPr marL="355600" indent="-355600">
              <a:spcBef>
                <a:spcPts val="0"/>
              </a:spcBef>
            </a:pPr>
            <a:r>
              <a:rPr lang="es-PE" sz="2000" dirty="0"/>
              <a:t>-	Son objeto de compra-venta entre 2 personas naturales y/o jurídicas.</a:t>
            </a:r>
          </a:p>
          <a:p>
            <a:pPr marL="355600" indent="-355600">
              <a:spcBef>
                <a:spcPts val="0"/>
              </a:spcBef>
            </a:pPr>
            <a:r>
              <a:rPr lang="es-PE" sz="2000" dirty="0"/>
              <a:t>-	Son objeto de licencia de obra propia.</a:t>
            </a:r>
          </a:p>
          <a:p>
            <a:pPr marL="355600" indent="-355600">
              <a:spcBef>
                <a:spcPts val="0"/>
              </a:spcBef>
            </a:pPr>
            <a:r>
              <a:rPr lang="es-PE" sz="2000" dirty="0"/>
              <a:t>-	Son objeto de declaratoria de fábrica propia.</a:t>
            </a:r>
          </a:p>
          <a:p>
            <a:pPr marL="355600" indent="-355600">
              <a:spcBef>
                <a:spcPts val="0"/>
              </a:spcBef>
            </a:pPr>
            <a:r>
              <a:rPr lang="es-PE" sz="2000" dirty="0"/>
              <a:t>-	Tiene un valor propio.</a:t>
            </a:r>
          </a:p>
          <a:p>
            <a:pPr>
              <a:spcBef>
                <a:spcPts val="0"/>
              </a:spcBef>
            </a:pPr>
            <a:r>
              <a:rPr lang="es-PE" sz="1600" dirty="0"/>
              <a:t>	</a:t>
            </a:r>
          </a:p>
          <a:p>
            <a:pPr>
              <a:spcBef>
                <a:spcPts val="0"/>
              </a:spcBef>
            </a:pPr>
            <a:r>
              <a:rPr lang="es-PE" sz="2000" dirty="0"/>
              <a:t>El dueño originario del predio (los aires) es titular por toda la proyección vertical del perímetro del lote (Art. 954 del CC); esto significa que el propietario de los aires exclusivos, cuando construya seguirá siendo dueño de los aires verticales que se generen.</a:t>
            </a:r>
          </a:p>
          <a:p>
            <a:pPr>
              <a:spcBef>
                <a:spcPts val="0"/>
              </a:spcBef>
            </a:pPr>
            <a:endParaRPr lang="es-PE" sz="2000" dirty="0"/>
          </a:p>
          <a:p>
            <a:pPr>
              <a:spcBef>
                <a:spcPts val="0"/>
              </a:spcBef>
            </a:pPr>
            <a:r>
              <a:rPr lang="es-PE" sz="2000" dirty="0"/>
              <a:t>La definición de lo que es la propiedad predial, señalada en este texto, constituye el criterio básico que debe tenerse para la consideración de los aires exclusivos (aires propios).</a:t>
            </a:r>
          </a:p>
          <a:p>
            <a:pPr>
              <a:spcBef>
                <a:spcPts val="0"/>
              </a:spcBef>
            </a:pPr>
            <a:endParaRPr lang="es-PE" sz="2000" dirty="0"/>
          </a:p>
        </p:txBody>
      </p:sp>
    </p:spTree>
    <p:extLst>
      <p:ext uri="{BB962C8B-B14F-4D97-AF65-F5344CB8AC3E}">
        <p14:creationId xmlns:p14="http://schemas.microsoft.com/office/powerpoint/2010/main" val="4280170109"/>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A57A14D-9FE1-4E30-85A4-10924416E506}"/>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F)	Espacios Abiertos</a:t>
            </a:r>
          </a:p>
        </p:txBody>
      </p:sp>
      <p:sp>
        <p:nvSpPr>
          <p:cNvPr id="4" name="Rectángulo 3">
            <a:extLst>
              <a:ext uri="{FF2B5EF4-FFF2-40B4-BE49-F238E27FC236}">
                <a16:creationId xmlns:a16="http://schemas.microsoft.com/office/drawing/2014/main" id="{7AB10F54-206A-4402-8E4B-AEA7D42F5DBE}"/>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angle 3">
            <a:extLst>
              <a:ext uri="{FF2B5EF4-FFF2-40B4-BE49-F238E27FC236}">
                <a16:creationId xmlns:a16="http://schemas.microsoft.com/office/drawing/2014/main" id="{69D1CC63-237B-4BAC-92CA-A9F857B93FA1}"/>
              </a:ext>
            </a:extLst>
          </p:cNvPr>
          <p:cNvSpPr txBox="1">
            <a:spLocks noChangeArrowheads="1"/>
          </p:cNvSpPr>
          <p:nvPr/>
        </p:nvSpPr>
        <p:spPr bwMode="auto">
          <a:xfrm>
            <a:off x="268286" y="1143547"/>
            <a:ext cx="8640960" cy="559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000" dirty="0"/>
              <a:t>Normalmente, en las Escrituras Públicas de compra-venta se hace mención expresa que conjuntamente con el bien a transferir, se transfieren accesos, usos costumbres y demás espacios abiertos que tiene el predio.</a:t>
            </a:r>
          </a:p>
          <a:p>
            <a:pPr>
              <a:spcBef>
                <a:spcPts val="0"/>
              </a:spcBef>
            </a:pPr>
            <a:endParaRPr lang="es-PE" sz="2000" dirty="0"/>
          </a:p>
          <a:p>
            <a:pPr>
              <a:spcBef>
                <a:spcPts val="0"/>
              </a:spcBef>
            </a:pPr>
            <a:r>
              <a:rPr lang="es-PE" sz="2000" dirty="0"/>
              <a:t>Las interpretaciones que tienen estas palabras, por parte de quienes compran un inmueble es diversa, llegándose a interpretar que son los aires de una azotea (aun cuando esta sea una sección exclusiva), generándose controversias entre los mismos propietarios de un predio.</a:t>
            </a:r>
          </a:p>
          <a:p>
            <a:pPr>
              <a:spcBef>
                <a:spcPts val="0"/>
              </a:spcBef>
            </a:pPr>
            <a:endParaRPr lang="es-PE" sz="2000" dirty="0"/>
          </a:p>
          <a:p>
            <a:pPr>
              <a:spcBef>
                <a:spcPts val="0"/>
              </a:spcBef>
            </a:pPr>
            <a:r>
              <a:rPr lang="es-PE" sz="2000" dirty="0"/>
              <a:t>Los espacios abiertos pueden estar representados por los jardines exteriores o laterales de una edificación, los pozos de luz, etc.; no involucrando en absoluto lo que son los aires de una sección exclusiva.</a:t>
            </a:r>
          </a:p>
          <a:p>
            <a:pPr>
              <a:spcBef>
                <a:spcPts val="0"/>
              </a:spcBef>
            </a:pPr>
            <a:r>
              <a:rPr lang="es-PE" sz="2000" dirty="0"/>
              <a:t>La correcta interpretación de lo que son los aires comunes, propios y los espacios abiertos permitirá que los propietarios de un predio sepan cuál es el dominio (propiedad) que tienen sobre estos espacios generados por los aires y puedan ejercer con corrección el uso que les corresponde de acuerdo a su naturaleza.</a:t>
            </a:r>
          </a:p>
          <a:p>
            <a:pPr>
              <a:spcBef>
                <a:spcPts val="0"/>
              </a:spcBef>
            </a:pPr>
            <a:endParaRPr lang="es-PE" sz="2000" dirty="0"/>
          </a:p>
        </p:txBody>
      </p:sp>
    </p:spTree>
    <p:extLst>
      <p:ext uri="{BB962C8B-B14F-4D97-AF65-F5344CB8AC3E}">
        <p14:creationId xmlns:p14="http://schemas.microsoft.com/office/powerpoint/2010/main" val="3606316278"/>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3" name="Rectangle 3"/>
          <p:cNvSpPr>
            <a:spLocks noGrp="1" noChangeArrowheads="1"/>
          </p:cNvSpPr>
          <p:nvPr>
            <p:ph sz="quarter" idx="1"/>
          </p:nvPr>
        </p:nvSpPr>
        <p:spPr>
          <a:xfrm>
            <a:off x="320040" y="2744923"/>
            <a:ext cx="8503920" cy="1368153"/>
          </a:xfrm>
        </p:spPr>
        <p:txBody>
          <a:bodyPr/>
          <a:lstStyle/>
          <a:p>
            <a:pPr algn="ctr"/>
            <a:r>
              <a:rPr lang="es-ES" sz="4000" b="1" dirty="0">
                <a:solidFill>
                  <a:srgbClr val="C00000"/>
                </a:solidFill>
                <a:latin typeface="Arial Black" panose="020B0A04020102020204" pitchFamily="34" charset="0"/>
              </a:rPr>
              <a:t>3.3 INDEPENDIZACIÓN Y SANEAMIENTO DE LOS AIRES</a:t>
            </a:r>
            <a:endParaRPr lang="es-ES_tradnl" sz="40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612147792"/>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DCD058D-0E96-4CCA-9153-57DA66C11933}"/>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D05E2B91-6768-4F02-9C0E-B651B31E957D}"/>
              </a:ext>
            </a:extLst>
          </p:cNvPr>
          <p:cNvSpPr txBox="1">
            <a:spLocks noChangeArrowheads="1"/>
          </p:cNvSpPr>
          <p:nvPr/>
        </p:nvSpPr>
        <p:spPr bwMode="auto">
          <a:xfrm>
            <a:off x="268286" y="1439332"/>
            <a:ext cx="8640960" cy="488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Para generar una sección exclusiva de los aires de una edificación, es necesario previamente independizar estos aires como una sección independiente, mediante una solicitud ante el Registro Público, acompañando la memoria y planos de independización, así como el respectivo Reglamento Interno firmados por el propietario del inmueble inscrito.</a:t>
            </a:r>
          </a:p>
          <a:p>
            <a:pPr>
              <a:spcBef>
                <a:spcPts val="0"/>
              </a:spcBef>
            </a:pPr>
            <a:endParaRPr lang="es-PE" sz="2400" dirty="0"/>
          </a:p>
          <a:p>
            <a:pPr>
              <a:spcBef>
                <a:spcPts val="0"/>
              </a:spcBef>
            </a:pPr>
            <a:r>
              <a:rPr lang="es-PE" sz="2400" dirty="0"/>
              <a:t>El proceso de independización de los aires, es el mismo que se adopta para la independización de cualquier sección con fábrica.</a:t>
            </a:r>
            <a:endParaRPr lang="es-PE" sz="2000" dirty="0"/>
          </a:p>
          <a:p>
            <a:pPr marL="355600" indent="-355600">
              <a:spcBef>
                <a:spcPts val="0"/>
              </a:spcBef>
            </a:pPr>
            <a:endParaRPr lang="es-PE" sz="2400" dirty="0"/>
          </a:p>
        </p:txBody>
      </p:sp>
      <p:sp>
        <p:nvSpPr>
          <p:cNvPr id="5" name="Rectángulo 4">
            <a:extLst>
              <a:ext uri="{FF2B5EF4-FFF2-40B4-BE49-F238E27FC236}">
                <a16:creationId xmlns:a16="http://schemas.microsoft.com/office/drawing/2014/main" id="{316E54EC-F609-4E1C-9CA4-B1D89CA56CBE}"/>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Independización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 los Aires</a:t>
            </a:r>
          </a:p>
        </p:txBody>
      </p:sp>
    </p:spTree>
    <p:extLst>
      <p:ext uri="{BB962C8B-B14F-4D97-AF65-F5344CB8AC3E}">
        <p14:creationId xmlns:p14="http://schemas.microsoft.com/office/powerpoint/2010/main" val="4254580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5" name="Rectangle 3"/>
          <p:cNvSpPr>
            <a:spLocks noGrp="1" noChangeArrowheads="1"/>
          </p:cNvSpPr>
          <p:nvPr>
            <p:ph sz="quarter" idx="1"/>
          </p:nvPr>
        </p:nvSpPr>
        <p:spPr>
          <a:xfrm>
            <a:off x="431540" y="2708920"/>
            <a:ext cx="8280920" cy="3866366"/>
          </a:xfrm>
        </p:spPr>
        <p:txBody>
          <a:bodyPr/>
          <a:lstStyle/>
          <a:p>
            <a:pPr marL="0" indent="0" algn="ctr" eaLnBrk="1" hangingPunct="1">
              <a:spcBef>
                <a:spcPts val="0"/>
              </a:spcBef>
              <a:buNone/>
              <a:defRPr/>
            </a:pPr>
            <a:r>
              <a:rPr lang="es-ES_tradnl" sz="3000" b="1" dirty="0"/>
              <a:t>CAPÍTULO I</a:t>
            </a:r>
          </a:p>
          <a:p>
            <a:pPr marL="0" indent="0" algn="ctr" eaLnBrk="1" hangingPunct="1">
              <a:spcBef>
                <a:spcPts val="0"/>
              </a:spcBef>
              <a:buNone/>
              <a:defRPr/>
            </a:pPr>
            <a:r>
              <a:rPr lang="es-ES_tradnl" sz="3000" b="1" dirty="0"/>
              <a:t>Disposiciones Generales</a:t>
            </a:r>
          </a:p>
          <a:p>
            <a:pPr marL="0" indent="0" algn="just">
              <a:spcBef>
                <a:spcPts val="0"/>
              </a:spcBef>
              <a:buNone/>
              <a:defRPr/>
            </a:pPr>
            <a:endParaRPr lang="es-ES_tradnl" sz="1000" b="1" dirty="0"/>
          </a:p>
          <a:p>
            <a:pPr marL="0" indent="0" algn="just">
              <a:spcBef>
                <a:spcPts val="0"/>
              </a:spcBef>
              <a:buNone/>
              <a:defRPr/>
            </a:pPr>
            <a:r>
              <a:rPr lang="es-ES_tradnl" sz="2400" b="1" dirty="0">
                <a:solidFill>
                  <a:srgbClr val="336600"/>
                </a:solidFill>
              </a:rPr>
              <a:t>Artículo 2.- De las definiciones</a:t>
            </a:r>
          </a:p>
          <a:p>
            <a:pPr marL="0" indent="0" algn="just">
              <a:spcBef>
                <a:spcPts val="0"/>
              </a:spcBef>
              <a:buNone/>
              <a:defRPr/>
            </a:pPr>
            <a:endParaRPr lang="es-ES_tradnl" sz="1000" b="1" dirty="0"/>
          </a:p>
          <a:p>
            <a:pPr marL="0" indent="0" algn="just">
              <a:spcBef>
                <a:spcPts val="0"/>
              </a:spcBef>
              <a:buNone/>
              <a:defRPr/>
            </a:pPr>
            <a:r>
              <a:rPr lang="es-ES_tradnl" sz="2400" dirty="0"/>
              <a:t>Para los efectos de la presente Ley se considera:</a:t>
            </a:r>
          </a:p>
          <a:p>
            <a:pPr marL="0" indent="0" algn="just">
              <a:spcBef>
                <a:spcPts val="0"/>
              </a:spcBef>
              <a:buNone/>
              <a:defRPr/>
            </a:pPr>
            <a:endParaRPr lang="es-ES_tradnl" sz="1000" dirty="0"/>
          </a:p>
          <a:p>
            <a:pPr marL="536575" lvl="1" indent="-536575" algn="just">
              <a:spcBef>
                <a:spcPts val="0"/>
              </a:spcBef>
              <a:buFont typeface="Times New Roman" pitchFamily="18" charset="0"/>
              <a:buAutoNum type="alphaLcPeriod"/>
              <a:defRPr/>
            </a:pPr>
            <a:r>
              <a:rPr lang="es-ES_tradnl" sz="2400" b="1" dirty="0"/>
              <a:t>Edificaciones de Departamentos: </a:t>
            </a:r>
          </a:p>
          <a:p>
            <a:pPr marL="542925" lvl="1" indent="0" algn="just">
              <a:spcBef>
                <a:spcPts val="0"/>
              </a:spcBef>
              <a:buNone/>
              <a:defRPr/>
            </a:pPr>
            <a:r>
              <a:rPr lang="es-ES_tradnl" sz="2400" dirty="0"/>
              <a:t>Unidades inmobiliarias que cuentan con bienes y servicios comunes y secciones de propiedad exclusiva ubicados en edificaciones de más de un piso.</a:t>
            </a:r>
          </a:p>
        </p:txBody>
      </p:sp>
      <p:sp>
        <p:nvSpPr>
          <p:cNvPr id="4" name="Rectángulo 3"/>
          <p:cNvSpPr/>
          <p:nvPr/>
        </p:nvSpPr>
        <p:spPr>
          <a:xfrm>
            <a:off x="369887" y="1124744"/>
            <a:ext cx="8404226" cy="1477328"/>
          </a:xfrm>
          <a:prstGeom prst="rect">
            <a:avLst/>
          </a:prstGeom>
        </p:spPr>
        <p:txBody>
          <a:bodyPr wrap="square">
            <a:spAutoFit/>
          </a:bodyPr>
          <a:lstStyle/>
          <a:p>
            <a:pPr algn="ctr"/>
            <a:r>
              <a:rPr lang="es-PE" sz="3000" b="1" dirty="0">
                <a:solidFill>
                  <a:srgbClr val="C00000"/>
                </a:solidFill>
                <a:latin typeface="Arial" panose="020B0604020202020204" pitchFamily="34" charset="0"/>
                <a:cs typeface="Arial" panose="020B0604020202020204" pitchFamily="34" charset="0"/>
              </a:rPr>
              <a:t>TÍTULO I</a:t>
            </a:r>
            <a:endParaRPr lang="es-PE" sz="1000" b="1" dirty="0">
              <a:solidFill>
                <a:srgbClr val="C00000"/>
              </a:solidFill>
              <a:latin typeface="Arial" panose="020B0604020202020204" pitchFamily="34" charset="0"/>
              <a:cs typeface="Arial" panose="020B0604020202020204" pitchFamily="34" charset="0"/>
            </a:endParaRPr>
          </a:p>
          <a:p>
            <a:pPr algn="ctr"/>
            <a:r>
              <a:rPr lang="es-PE" sz="3000" b="1" dirty="0">
                <a:solidFill>
                  <a:srgbClr val="C00000"/>
                </a:solidFill>
                <a:latin typeface="Arial" panose="020B0604020202020204" pitchFamily="34" charset="0"/>
                <a:cs typeface="Arial" panose="020B0604020202020204" pitchFamily="34" charset="0"/>
              </a:rPr>
              <a:t>Procedimientos para la Regularización </a:t>
            </a:r>
          </a:p>
          <a:p>
            <a:pPr algn="ctr"/>
            <a:r>
              <a:rPr lang="es-PE" sz="3000" b="1" dirty="0">
                <a:solidFill>
                  <a:srgbClr val="C00000"/>
                </a:solidFill>
                <a:latin typeface="Arial" panose="020B0604020202020204" pitchFamily="34" charset="0"/>
                <a:cs typeface="Arial" panose="020B0604020202020204" pitchFamily="34" charset="0"/>
              </a:rPr>
              <a:t>de Edificaciones</a:t>
            </a:r>
            <a:endParaRPr lang="es-ES_tradnl" sz="3000" b="1" dirty="0">
              <a:solidFill>
                <a:srgbClr val="C00000"/>
              </a:solidFill>
              <a:latin typeface="Arial" panose="020B060402020202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578DCAE6-C069-48AC-A939-2598FC16B301}"/>
              </a:ext>
            </a:extLst>
          </p:cNvPr>
          <p:cNvSpPr/>
          <p:nvPr/>
        </p:nvSpPr>
        <p:spPr>
          <a:xfrm>
            <a:off x="369887" y="282714"/>
            <a:ext cx="4015622" cy="523220"/>
          </a:xfrm>
          <a:prstGeom prst="rect">
            <a:avLst/>
          </a:prstGeom>
        </p:spPr>
        <p:txBody>
          <a:bodyPr wrap="square">
            <a:spAutoFit/>
          </a:bodyPr>
          <a:lstStyle/>
          <a:p>
            <a:pPr marL="536575" indent="-536575"/>
            <a:r>
              <a:rPr lang="es-PE" sz="2800" b="1" dirty="0">
                <a:solidFill>
                  <a:srgbClr val="0000FF"/>
                </a:solidFill>
                <a:latin typeface="Arial" panose="020B0604020202020204" pitchFamily="34" charset="0"/>
                <a:cs typeface="Arial" panose="020B0604020202020204" pitchFamily="34" charset="0"/>
              </a:rPr>
              <a:t>A)  Ley 27157 </a:t>
            </a:r>
          </a:p>
        </p:txBody>
      </p:sp>
      <p:sp>
        <p:nvSpPr>
          <p:cNvPr id="9" name="Rectángulo 8">
            <a:extLst>
              <a:ext uri="{FF2B5EF4-FFF2-40B4-BE49-F238E27FC236}">
                <a16:creationId xmlns:a16="http://schemas.microsoft.com/office/drawing/2014/main" id="{23F6B13B-CDC4-4409-8F96-EF7E3AA009FA}"/>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9501070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63F1699-3988-42A6-A1BD-597F35ED90BB}"/>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96F048B5-DC92-4B42-90D1-87CAA2BB24A8}"/>
              </a:ext>
            </a:extLst>
          </p:cNvPr>
          <p:cNvSpPr txBox="1">
            <a:spLocks noChangeArrowheads="1"/>
          </p:cNvSpPr>
          <p:nvPr/>
        </p:nvSpPr>
        <p:spPr bwMode="auto">
          <a:xfrm>
            <a:off x="268286" y="1439332"/>
            <a:ext cx="8640960" cy="488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La transferencia se realiza mediante Escritura Pública: se transfieren estos aires inscritos a nombre del propietario original al nuevo propietario.</a:t>
            </a:r>
          </a:p>
          <a:p>
            <a:pPr marL="355600" indent="-355600">
              <a:spcBef>
                <a:spcPts val="0"/>
              </a:spcBef>
            </a:pPr>
            <a:endParaRPr lang="es-PE" sz="2400" dirty="0"/>
          </a:p>
        </p:txBody>
      </p:sp>
      <p:sp>
        <p:nvSpPr>
          <p:cNvPr id="5" name="Rectángulo 4">
            <a:extLst>
              <a:ext uri="{FF2B5EF4-FFF2-40B4-BE49-F238E27FC236}">
                <a16:creationId xmlns:a16="http://schemas.microsoft.com/office/drawing/2014/main" id="{C59CDB2E-8C6B-4D58-8CC1-D92964F59213}"/>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Transferencia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de los Aires</a:t>
            </a:r>
          </a:p>
        </p:txBody>
      </p:sp>
    </p:spTree>
    <p:extLst>
      <p:ext uri="{BB962C8B-B14F-4D97-AF65-F5344CB8AC3E}">
        <p14:creationId xmlns:p14="http://schemas.microsoft.com/office/powerpoint/2010/main" val="207115033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63F1699-3988-42A6-A1BD-597F35ED90BB}"/>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96F048B5-DC92-4B42-90D1-87CAA2BB24A8}"/>
              </a:ext>
            </a:extLst>
          </p:cNvPr>
          <p:cNvSpPr txBox="1">
            <a:spLocks noChangeArrowheads="1"/>
          </p:cNvSpPr>
          <p:nvPr/>
        </p:nvSpPr>
        <p:spPr bwMode="auto">
          <a:xfrm>
            <a:off x="268286" y="1439332"/>
            <a:ext cx="8640960" cy="424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Para la construcción en los aires exclusivos, la municipalidad interviene otorgando la Licencia de Obra sobre los aires, en base a la calificación del proyecto de arquitectura, estructuras, instalaciones eléctricas y sanitarias a nombre del nuevo propietario de los aires con autorización de la Junta de Propietarios establecida en el Reglamento Interno inscrito, en caso de que se requiera reforzamiento.</a:t>
            </a:r>
          </a:p>
          <a:p>
            <a:pPr>
              <a:spcBef>
                <a:spcPts val="0"/>
              </a:spcBef>
            </a:pPr>
            <a:endParaRPr lang="es-PE" sz="2400" dirty="0"/>
          </a:p>
          <a:p>
            <a:pPr>
              <a:spcBef>
                <a:spcPts val="0"/>
              </a:spcBef>
            </a:pPr>
            <a:r>
              <a:rPr lang="es-PE" sz="2400" dirty="0"/>
              <a:t>Para el caso de construcción en los aires comunes, es el mismo procedimiento pero bajo la solicitud de la Junta de Propietarios.</a:t>
            </a:r>
          </a:p>
        </p:txBody>
      </p:sp>
      <p:sp>
        <p:nvSpPr>
          <p:cNvPr id="5" name="Rectángulo 4">
            <a:extLst>
              <a:ext uri="{FF2B5EF4-FFF2-40B4-BE49-F238E27FC236}">
                <a16:creationId xmlns:a16="http://schemas.microsoft.com/office/drawing/2014/main" id="{C59CDB2E-8C6B-4D58-8CC1-D92964F59213}"/>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Construcción en los Aires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Exclusivos Inscritos</a:t>
            </a:r>
          </a:p>
        </p:txBody>
      </p:sp>
    </p:spTree>
    <p:extLst>
      <p:ext uri="{BB962C8B-B14F-4D97-AF65-F5344CB8AC3E}">
        <p14:creationId xmlns:p14="http://schemas.microsoft.com/office/powerpoint/2010/main" val="360488479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63F1699-3988-42A6-A1BD-597F35ED90BB}"/>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96F048B5-DC92-4B42-90D1-87CAA2BB24A8}"/>
              </a:ext>
            </a:extLst>
          </p:cNvPr>
          <p:cNvSpPr txBox="1">
            <a:spLocks noChangeArrowheads="1"/>
          </p:cNvSpPr>
          <p:nvPr/>
        </p:nvSpPr>
        <p:spPr bwMode="auto">
          <a:xfrm>
            <a:off x="268286" y="1439332"/>
            <a:ext cx="8640960" cy="424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Terminada la obra, se gestionará el respectivo Certificado de Finalización de Obra ante la Municipalidad distrital y se solicitará la autorización de la ampliación de fábrica para inscribirla en el Registro de Predios correspondiente del Registro Público.</a:t>
            </a:r>
          </a:p>
        </p:txBody>
      </p:sp>
      <p:sp>
        <p:nvSpPr>
          <p:cNvPr id="5" name="Rectángulo 4">
            <a:extLst>
              <a:ext uri="{FF2B5EF4-FFF2-40B4-BE49-F238E27FC236}">
                <a16:creationId xmlns:a16="http://schemas.microsoft.com/office/drawing/2014/main" id="{C59CDB2E-8C6B-4D58-8CC1-D92964F59213}"/>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D)	Declaratoria de Edificación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sobre los Aires de un Predio</a:t>
            </a:r>
          </a:p>
        </p:txBody>
      </p:sp>
    </p:spTree>
    <p:extLst>
      <p:ext uri="{BB962C8B-B14F-4D97-AF65-F5344CB8AC3E}">
        <p14:creationId xmlns:p14="http://schemas.microsoft.com/office/powerpoint/2010/main" val="3102236606"/>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63F1699-3988-42A6-A1BD-597F35ED90BB}"/>
              </a:ext>
            </a:extLst>
          </p:cNvPr>
          <p:cNvSpPr/>
          <p:nvPr/>
        </p:nvSpPr>
        <p:spPr>
          <a:xfrm>
            <a:off x="997478" y="1223041"/>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4" name="Rectangle 3">
            <a:extLst>
              <a:ext uri="{FF2B5EF4-FFF2-40B4-BE49-F238E27FC236}">
                <a16:creationId xmlns:a16="http://schemas.microsoft.com/office/drawing/2014/main" id="{96F048B5-DC92-4B42-90D1-87CAA2BB24A8}"/>
              </a:ext>
            </a:extLst>
          </p:cNvPr>
          <p:cNvSpPr txBox="1">
            <a:spLocks noChangeArrowheads="1"/>
          </p:cNvSpPr>
          <p:nvPr/>
        </p:nvSpPr>
        <p:spPr bwMode="auto">
          <a:xfrm>
            <a:off x="268286" y="1439332"/>
            <a:ext cx="8640960" cy="424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De no seguir estos procedimientos, puede suceder:</a:t>
            </a:r>
          </a:p>
          <a:p>
            <a:pPr marL="355600" indent="-355600">
              <a:spcBef>
                <a:spcPts val="0"/>
              </a:spcBef>
            </a:pPr>
            <a:r>
              <a:rPr lang="es-PE" sz="2400" dirty="0"/>
              <a:t>-	No se tiene la seguridad sobre la obra que se ejecuta.</a:t>
            </a:r>
          </a:p>
          <a:p>
            <a:pPr marL="355600" indent="-355600">
              <a:spcBef>
                <a:spcPts val="0"/>
              </a:spcBef>
            </a:pPr>
            <a:r>
              <a:rPr lang="es-PE" sz="2400" dirty="0"/>
              <a:t>-	Las multas por construir sin licencias son fuertes.</a:t>
            </a:r>
          </a:p>
          <a:p>
            <a:pPr marL="355600" indent="-355600">
              <a:spcBef>
                <a:spcPts val="0"/>
              </a:spcBef>
            </a:pPr>
            <a:r>
              <a:rPr lang="es-PE" sz="2400" dirty="0"/>
              <a:t>-	Puede llegar a la demolición de lo construido si no se cumple con las normas.</a:t>
            </a:r>
          </a:p>
          <a:p>
            <a:pPr marL="355600" indent="-355600">
              <a:spcBef>
                <a:spcPts val="0"/>
              </a:spcBef>
            </a:pPr>
            <a:r>
              <a:rPr lang="es-PE" sz="2400" dirty="0"/>
              <a:t>-	No se puede inscribir la propiedad que significa una inversión a nombre del propietario de los aires. </a:t>
            </a:r>
          </a:p>
          <a:p>
            <a:pPr marL="355600" indent="-355600">
              <a:spcBef>
                <a:spcPts val="0"/>
              </a:spcBef>
            </a:pPr>
            <a:r>
              <a:rPr lang="es-PE" sz="2400" dirty="0"/>
              <a:t>-	No se tiene reconocimiento legal de la edificación construida.</a:t>
            </a:r>
          </a:p>
          <a:p>
            <a:pPr marL="355600" indent="-355600">
              <a:spcBef>
                <a:spcPts val="0"/>
              </a:spcBef>
            </a:pPr>
            <a:r>
              <a:rPr lang="es-PE" sz="2400" dirty="0"/>
              <a:t>-	No puede efectuarse la transferencia de propiedad de la edificación ejecutada en los aires exclusivos.</a:t>
            </a:r>
          </a:p>
        </p:txBody>
      </p:sp>
      <p:sp>
        <p:nvSpPr>
          <p:cNvPr id="5" name="Rectángulo 4">
            <a:extLst>
              <a:ext uri="{FF2B5EF4-FFF2-40B4-BE49-F238E27FC236}">
                <a16:creationId xmlns:a16="http://schemas.microsoft.com/office/drawing/2014/main" id="{C59CDB2E-8C6B-4D58-8CC1-D92964F59213}"/>
              </a:ext>
            </a:extLst>
          </p:cNvPr>
          <p:cNvSpPr/>
          <p:nvPr/>
        </p:nvSpPr>
        <p:spPr>
          <a:xfrm>
            <a:off x="369886" y="260648"/>
            <a:ext cx="7514481" cy="954107"/>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E)	Problemática que ocasionan </a:t>
            </a:r>
            <a:br>
              <a:rPr lang="es-PE" sz="2800" b="1" dirty="0">
                <a:solidFill>
                  <a:srgbClr val="0000FF"/>
                </a:solidFill>
                <a:latin typeface="Arial" panose="020B0604020202020204" pitchFamily="34" charset="0"/>
                <a:cs typeface="Arial" panose="020B0604020202020204" pitchFamily="34" charset="0"/>
              </a:rPr>
            </a:br>
            <a:r>
              <a:rPr lang="es-PE" sz="2800" b="1" dirty="0">
                <a:solidFill>
                  <a:srgbClr val="0000FF"/>
                </a:solidFill>
                <a:latin typeface="Arial" panose="020B0604020202020204" pitchFamily="34" charset="0"/>
                <a:cs typeface="Arial" panose="020B0604020202020204" pitchFamily="34" charset="0"/>
              </a:rPr>
              <a:t>los Aires de una Edificación</a:t>
            </a:r>
          </a:p>
        </p:txBody>
      </p:sp>
    </p:spTree>
    <p:extLst>
      <p:ext uri="{BB962C8B-B14F-4D97-AF65-F5344CB8AC3E}">
        <p14:creationId xmlns:p14="http://schemas.microsoft.com/office/powerpoint/2010/main" val="1700344363"/>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7686D5E-2588-43DB-ABF3-6A4481EE066F}"/>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74336" y="2060848"/>
            <a:ext cx="8784976" cy="2952000"/>
          </a:xfrm>
        </p:spPr>
        <p:txBody>
          <a:bodyPr anchor="ctr" anchorCtr="0"/>
          <a:lstStyle/>
          <a:p>
            <a:pPr algn="ctr"/>
            <a:r>
              <a:rPr lang="es-ES" sz="4600" b="1" dirty="0">
                <a:solidFill>
                  <a:srgbClr val="C00000"/>
                </a:solidFill>
                <a:latin typeface="Arial Black" pitchFamily="34" charset="0"/>
                <a:cs typeface="Arial" charset="0"/>
              </a:rPr>
              <a:t>4. RECTIFICACIÓN</a:t>
            </a:r>
            <a:br>
              <a:rPr lang="es-ES" sz="4600" b="1" dirty="0">
                <a:solidFill>
                  <a:srgbClr val="C00000"/>
                </a:solidFill>
                <a:latin typeface="Arial Black" pitchFamily="34" charset="0"/>
                <a:cs typeface="Arial" charset="0"/>
              </a:rPr>
            </a:br>
            <a:r>
              <a:rPr lang="es-ES" sz="4600" b="1" dirty="0">
                <a:solidFill>
                  <a:srgbClr val="C00000"/>
                </a:solidFill>
                <a:latin typeface="Arial Black" pitchFamily="34" charset="0"/>
                <a:cs typeface="Arial" charset="0"/>
              </a:rPr>
              <a:t>DE ÁREAS Y LINDEROS </a:t>
            </a:r>
            <a:br>
              <a:rPr lang="es-ES" sz="4600" b="1" dirty="0">
                <a:solidFill>
                  <a:srgbClr val="C00000"/>
                </a:solidFill>
                <a:latin typeface="Arial Black" pitchFamily="34" charset="0"/>
                <a:cs typeface="Arial" charset="0"/>
              </a:rPr>
            </a:br>
            <a:r>
              <a:rPr lang="es-ES" sz="4600" b="1" dirty="0">
                <a:solidFill>
                  <a:srgbClr val="C00000"/>
                </a:solidFill>
                <a:latin typeface="Arial Black" pitchFamily="34" charset="0"/>
                <a:cs typeface="Arial" charset="0"/>
              </a:rPr>
              <a:t>DE TERRENOS URBANOS</a:t>
            </a:r>
          </a:p>
        </p:txBody>
      </p:sp>
    </p:spTree>
    <p:extLst>
      <p:ext uri="{BB962C8B-B14F-4D97-AF65-F5344CB8AC3E}">
        <p14:creationId xmlns:p14="http://schemas.microsoft.com/office/powerpoint/2010/main" val="3220498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5" name="2 Marcador de contenido"/>
          <p:cNvSpPr>
            <a:spLocks noGrp="1"/>
          </p:cNvSpPr>
          <p:nvPr>
            <p:ph sz="quarter" idx="1"/>
          </p:nvPr>
        </p:nvSpPr>
        <p:spPr>
          <a:xfrm>
            <a:off x="460568" y="1017240"/>
            <a:ext cx="8287896" cy="5580112"/>
          </a:xfrm>
        </p:spPr>
        <p:txBody>
          <a:bodyPr/>
          <a:lstStyle/>
          <a:p>
            <a:pPr indent="9525">
              <a:spcBef>
                <a:spcPts val="0"/>
              </a:spcBef>
              <a:buFontTx/>
              <a:buNone/>
            </a:pPr>
            <a:r>
              <a:rPr lang="es-ES_tradnl" sz="2400" dirty="0"/>
              <a:t>El artículo 13 de la Ley 27333 establece tres opciones para realizar la </a:t>
            </a:r>
            <a:r>
              <a:rPr lang="es-ES_tradnl" sz="2400" b="1" dirty="0"/>
              <a:t>Rectificación de área, linderos y medidas perimétricas de terrenos</a:t>
            </a:r>
            <a:r>
              <a:rPr lang="es-ES_tradnl" sz="2400" dirty="0"/>
              <a:t>, los cuales son:</a:t>
            </a:r>
            <a:r>
              <a:rPr lang="es-ES" sz="2400" dirty="0"/>
              <a:t> </a:t>
            </a:r>
          </a:p>
          <a:p>
            <a:pPr indent="9525">
              <a:spcBef>
                <a:spcPts val="0"/>
              </a:spcBef>
              <a:buFontTx/>
              <a:buNone/>
            </a:pPr>
            <a:endParaRPr lang="es-ES" sz="2400" dirty="0"/>
          </a:p>
          <a:p>
            <a:pPr>
              <a:spcBef>
                <a:spcPts val="0"/>
              </a:spcBef>
              <a:buSzPct val="92000"/>
              <a:tabLst>
                <a:tab pos="536575" algn="l"/>
              </a:tabLst>
            </a:pPr>
            <a:r>
              <a:rPr lang="es-ES_tradnl" sz="2400" dirty="0"/>
              <a:t>A)	Por Mutuo Acuerdo</a:t>
            </a:r>
          </a:p>
          <a:p>
            <a:pPr>
              <a:spcBef>
                <a:spcPts val="0"/>
              </a:spcBef>
              <a:buSzPct val="92000"/>
              <a:tabLst>
                <a:tab pos="536575" algn="l"/>
              </a:tabLst>
            </a:pPr>
            <a:r>
              <a:rPr lang="es-ES_tradnl" sz="2400" dirty="0"/>
              <a:t>B)	Por Procedimiento Notarial</a:t>
            </a:r>
          </a:p>
          <a:p>
            <a:pPr>
              <a:spcBef>
                <a:spcPts val="0"/>
              </a:spcBef>
              <a:buSzPct val="92000"/>
              <a:tabLst>
                <a:tab pos="536575" algn="l"/>
              </a:tabLst>
            </a:pPr>
            <a:r>
              <a:rPr lang="es-ES_tradnl" sz="2400" dirty="0"/>
              <a:t>C)	Por Procedimiento Judicial</a:t>
            </a:r>
          </a:p>
          <a:p>
            <a:pPr algn="just">
              <a:buSzPct val="92000"/>
              <a:tabLst>
                <a:tab pos="363538" algn="l"/>
              </a:tabLst>
            </a:pP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5D074F66-4FEB-4ABA-BAF7-0C446C4ECDD2}"/>
              </a:ext>
            </a:extLst>
          </p:cNvPr>
          <p:cNvSpPr/>
          <p:nvPr/>
        </p:nvSpPr>
        <p:spPr>
          <a:xfrm>
            <a:off x="392048" y="403543"/>
            <a:ext cx="2929007" cy="523220"/>
          </a:xfrm>
          <a:prstGeom prst="rect">
            <a:avLst/>
          </a:prstGeom>
        </p:spPr>
        <p:txBody>
          <a:bodyPr wrap="none">
            <a:spAutoFit/>
          </a:bodyPr>
          <a:lstStyle/>
          <a:p>
            <a:r>
              <a:rPr lang="es-ES_tradnl" sz="2800" b="1" dirty="0">
                <a:solidFill>
                  <a:srgbClr val="C00000"/>
                </a:solidFill>
                <a:latin typeface="Arial Black" panose="020B0A04020102020204" pitchFamily="34" charset="0"/>
                <a:cs typeface="Arial" panose="020B0604020202020204" pitchFamily="34" charset="0"/>
              </a:rPr>
              <a:t>4.1 Ley 27333</a:t>
            </a:r>
          </a:p>
        </p:txBody>
      </p:sp>
    </p:spTree>
    <p:extLst>
      <p:ext uri="{BB962C8B-B14F-4D97-AF65-F5344CB8AC3E}">
        <p14:creationId xmlns:p14="http://schemas.microsoft.com/office/powerpoint/2010/main" val="5133567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7631CE1-7283-44F4-B2C9-DD013CB83550}"/>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A)	Por Mutuo Acuerdo</a:t>
            </a:r>
          </a:p>
        </p:txBody>
      </p:sp>
      <p:sp>
        <p:nvSpPr>
          <p:cNvPr id="4" name="Rectángulo 3">
            <a:extLst>
              <a:ext uri="{FF2B5EF4-FFF2-40B4-BE49-F238E27FC236}">
                <a16:creationId xmlns:a16="http://schemas.microsoft.com/office/drawing/2014/main" id="{A831F146-50D4-46EC-B6CE-D4A1D41E83E6}"/>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BE61E1C8-B05D-4BBF-998E-E5A37A7D2E5C}"/>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200" dirty="0"/>
              <a:t>Mediante escritura pública suscrita por el propietario del predio y los propietarios de todos los predios colindantes, en la que estos últimos manifiesten su conformidad con el área, medidas perimétricas y/o linderos, según corresponda.</a:t>
            </a:r>
          </a:p>
          <a:p>
            <a:pPr>
              <a:spcBef>
                <a:spcPts val="0"/>
              </a:spcBef>
            </a:pPr>
            <a:endParaRPr lang="es-PE" sz="2200" dirty="0"/>
          </a:p>
          <a:p>
            <a:pPr>
              <a:spcBef>
                <a:spcPts val="0"/>
              </a:spcBef>
            </a:pPr>
            <a:r>
              <a:rPr lang="es-PE" sz="2200" b="1" dirty="0">
                <a:solidFill>
                  <a:srgbClr val="C00000"/>
                </a:solidFill>
              </a:rPr>
              <a:t>Requisitos:</a:t>
            </a:r>
          </a:p>
          <a:p>
            <a:pPr marL="355600" indent="-355600">
              <a:spcBef>
                <a:spcPts val="0"/>
              </a:spcBef>
            </a:pPr>
            <a:r>
              <a:rPr lang="es-PE" sz="2200" dirty="0"/>
              <a:t>1.	Levantamiento</a:t>
            </a:r>
          </a:p>
          <a:p>
            <a:pPr marL="355600" indent="-355600">
              <a:spcBef>
                <a:spcPts val="0"/>
              </a:spcBef>
            </a:pPr>
            <a:r>
              <a:rPr lang="es-PE" sz="2200" dirty="0"/>
              <a:t>2.	Asignación </a:t>
            </a:r>
            <a:r>
              <a:rPr lang="es-PE" sz="2200" dirty="0" err="1"/>
              <a:t>cuc</a:t>
            </a:r>
            <a:endParaRPr lang="es-PE" sz="2200" dirty="0"/>
          </a:p>
          <a:p>
            <a:pPr marL="355600" indent="-355600">
              <a:spcBef>
                <a:spcPts val="0"/>
              </a:spcBef>
            </a:pPr>
            <a:r>
              <a:rPr lang="es-PE" sz="2200" dirty="0"/>
              <a:t>3.	Base de datos catastral</a:t>
            </a:r>
          </a:p>
          <a:p>
            <a:pPr>
              <a:spcBef>
                <a:spcPts val="0"/>
              </a:spcBef>
            </a:pPr>
            <a:endParaRPr lang="es-PE" sz="2200" b="1" dirty="0"/>
          </a:p>
          <a:p>
            <a:pPr>
              <a:spcBef>
                <a:spcPts val="0"/>
              </a:spcBef>
            </a:pPr>
            <a:r>
              <a:rPr lang="es-PE" sz="2200" b="1" dirty="0">
                <a:solidFill>
                  <a:srgbClr val="C00000"/>
                </a:solidFill>
              </a:rPr>
              <a:t>Procedimiento:</a:t>
            </a:r>
          </a:p>
          <a:p>
            <a:pPr marL="355600" indent="-355600">
              <a:spcBef>
                <a:spcPts val="0"/>
              </a:spcBef>
            </a:pPr>
            <a:r>
              <a:rPr lang="es-PE" sz="2200" dirty="0"/>
              <a:t>1.	Exposición pública 20 días de Información catastral</a:t>
            </a:r>
          </a:p>
          <a:p>
            <a:pPr marL="355600" indent="-355600">
              <a:spcBef>
                <a:spcPts val="0"/>
              </a:spcBef>
            </a:pPr>
            <a:r>
              <a:rPr lang="es-PE" sz="2200" dirty="0"/>
              <a:t>2.	Publicación web </a:t>
            </a:r>
            <a:r>
              <a:rPr lang="es-PE" sz="2200" dirty="0" err="1"/>
              <a:t>egc</a:t>
            </a:r>
            <a:r>
              <a:rPr lang="es-PE" sz="2200" dirty="0"/>
              <a:t>, </a:t>
            </a:r>
            <a:r>
              <a:rPr lang="es-PE" sz="2200" dirty="0" err="1"/>
              <a:t>st</a:t>
            </a:r>
            <a:endParaRPr lang="es-PE" sz="2200" dirty="0"/>
          </a:p>
          <a:p>
            <a:pPr marL="355600" indent="-355600">
              <a:spcBef>
                <a:spcPts val="0"/>
              </a:spcBef>
            </a:pPr>
            <a:r>
              <a:rPr lang="es-PE" sz="2200" dirty="0"/>
              <a:t>3.	Resolución municipal</a:t>
            </a:r>
          </a:p>
          <a:p>
            <a:pPr marL="355600" indent="-355600">
              <a:spcBef>
                <a:spcPts val="0"/>
              </a:spcBef>
            </a:pPr>
            <a:r>
              <a:rPr lang="es-PE" sz="2200" dirty="0"/>
              <a:t>4.	Comunicación al SNCP (sistema  nacional integrado de  información catastral predial) / SUNARP</a:t>
            </a:r>
          </a:p>
          <a:p>
            <a:pPr>
              <a:spcBef>
                <a:spcPts val="0"/>
              </a:spcBef>
            </a:pPr>
            <a:endParaRPr lang="es-PE" sz="2300" b="1" dirty="0"/>
          </a:p>
          <a:p>
            <a:pPr>
              <a:spcBef>
                <a:spcPts val="0"/>
              </a:spcBef>
            </a:pPr>
            <a:endParaRPr lang="es-PE" sz="2300" b="1" dirty="0"/>
          </a:p>
        </p:txBody>
      </p:sp>
    </p:spTree>
    <p:extLst>
      <p:ext uri="{BB962C8B-B14F-4D97-AF65-F5344CB8AC3E}">
        <p14:creationId xmlns:p14="http://schemas.microsoft.com/office/powerpoint/2010/main" val="22916627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7AF8593-6F14-41D0-B4DA-A3E1B91BBC87}"/>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B)	Procedimiento Notarial</a:t>
            </a:r>
          </a:p>
        </p:txBody>
      </p:sp>
      <p:sp>
        <p:nvSpPr>
          <p:cNvPr id="4" name="Rectángulo 3">
            <a:extLst>
              <a:ext uri="{FF2B5EF4-FFF2-40B4-BE49-F238E27FC236}">
                <a16:creationId xmlns:a16="http://schemas.microsoft.com/office/drawing/2014/main" id="{E075E700-BC1D-4F99-90DB-7D5C8A3EAC04}"/>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E5436D62-F6F9-4A55-B403-53D0058628E5}"/>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Se podrá tramitar como un asunto no contencioso de competencia notarial, según los procedimientos a los que se refieren los artículos 504 y siguientes del Código Procesal Civil, en lo que sea aplicable, siempre y cuando el área real del predio sea igual o inferior a la registrada en la partida.</a:t>
            </a:r>
          </a:p>
          <a:p>
            <a:pPr>
              <a:spcBef>
                <a:spcPts val="0"/>
              </a:spcBef>
            </a:pPr>
            <a:endParaRPr lang="es-PE" sz="2400" dirty="0"/>
          </a:p>
          <a:p>
            <a:pPr>
              <a:spcBef>
                <a:spcPts val="0"/>
              </a:spcBef>
            </a:pPr>
            <a:r>
              <a:rPr lang="es-PE" sz="2400" dirty="0"/>
              <a:t>Cuando el área real es superior a la registrada procederá este trámite siempre y cuando exista una certificación registral de que la mayor área no se superpone a otra registrada. Este procedimiento se tramita de conformidad con lo establecido en el Reglamento de la Ley N.º 27157.</a:t>
            </a:r>
          </a:p>
          <a:p>
            <a:pPr>
              <a:spcBef>
                <a:spcPts val="0"/>
              </a:spcBef>
            </a:pPr>
            <a:endParaRPr lang="es-PE" sz="2300" b="1" dirty="0"/>
          </a:p>
          <a:p>
            <a:pPr>
              <a:spcBef>
                <a:spcPts val="0"/>
              </a:spcBef>
            </a:pPr>
            <a:endParaRPr lang="es-PE" sz="2300" b="1" dirty="0"/>
          </a:p>
        </p:txBody>
      </p:sp>
    </p:spTree>
    <p:extLst>
      <p:ext uri="{BB962C8B-B14F-4D97-AF65-F5344CB8AC3E}">
        <p14:creationId xmlns:p14="http://schemas.microsoft.com/office/powerpoint/2010/main" val="29067080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29A86D9-92F1-4171-A7CE-BD112157B083}"/>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B)	Procedimiento Notarial</a:t>
            </a:r>
          </a:p>
        </p:txBody>
      </p:sp>
      <p:sp>
        <p:nvSpPr>
          <p:cNvPr id="4" name="Rectángulo 3">
            <a:extLst>
              <a:ext uri="{FF2B5EF4-FFF2-40B4-BE49-F238E27FC236}">
                <a16:creationId xmlns:a16="http://schemas.microsoft.com/office/drawing/2014/main" id="{2427F4EB-CD5C-4304-95D3-CE6BEAB2FD7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8685D320-0D7A-4876-A8CD-1AF9DEE0FE29}"/>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b="1" dirty="0">
                <a:solidFill>
                  <a:srgbClr val="C00000"/>
                </a:solidFill>
              </a:rPr>
              <a:t>Requisitos: </a:t>
            </a:r>
          </a:p>
          <a:p>
            <a:pPr>
              <a:spcBef>
                <a:spcPts val="0"/>
              </a:spcBef>
            </a:pPr>
            <a:r>
              <a:rPr lang="es-PE" sz="2400" dirty="0"/>
              <a:t>Mediante procedimiento notarial que se tramitará con los siguientes requisitos:</a:t>
            </a:r>
          </a:p>
          <a:p>
            <a:pPr>
              <a:spcBef>
                <a:spcPts val="0"/>
              </a:spcBef>
            </a:pPr>
            <a:endParaRPr lang="es-PE" sz="2400" dirty="0"/>
          </a:p>
          <a:p>
            <a:pPr marL="355600" indent="-355600">
              <a:spcBef>
                <a:spcPts val="0"/>
              </a:spcBef>
            </a:pPr>
            <a:r>
              <a:rPr lang="es-PE" sz="2400" dirty="0"/>
              <a:t>1.	Título de propiedad  original.</a:t>
            </a:r>
          </a:p>
          <a:p>
            <a:pPr marL="355600" indent="-355600">
              <a:spcBef>
                <a:spcPts val="0"/>
              </a:spcBef>
            </a:pPr>
            <a:r>
              <a:rPr lang="es-PE" sz="2400" dirty="0"/>
              <a:t>2.	Inscripción registral actualizada expedida por Registros de Predios.</a:t>
            </a:r>
          </a:p>
          <a:p>
            <a:pPr marL="355600" indent="-355600">
              <a:spcBef>
                <a:spcPts val="0"/>
              </a:spcBef>
            </a:pPr>
            <a:r>
              <a:rPr lang="es-PE" sz="2400" dirty="0"/>
              <a:t>3.	Plano y memoria descriptiva, visado por la Municipalidad.</a:t>
            </a:r>
          </a:p>
          <a:p>
            <a:pPr marL="355600" indent="-355600">
              <a:spcBef>
                <a:spcPts val="0"/>
              </a:spcBef>
            </a:pPr>
            <a:r>
              <a:rPr lang="es-PE" sz="2400" dirty="0"/>
              <a:t>4.	Certificado de colindantes.</a:t>
            </a:r>
          </a:p>
          <a:p>
            <a:pPr marL="355600" indent="-355600">
              <a:spcBef>
                <a:spcPts val="0"/>
              </a:spcBef>
            </a:pPr>
            <a:r>
              <a:rPr lang="es-PE" sz="2400" dirty="0"/>
              <a:t>5.	Certificado de numeración.</a:t>
            </a:r>
          </a:p>
          <a:p>
            <a:pPr marL="355600" indent="-355600">
              <a:spcBef>
                <a:spcPts val="0"/>
              </a:spcBef>
            </a:pPr>
            <a:r>
              <a:rPr lang="es-PE" sz="2400" dirty="0"/>
              <a:t>6.	DNI de los propietarios solicitantes.</a:t>
            </a:r>
          </a:p>
          <a:p>
            <a:pPr>
              <a:spcBef>
                <a:spcPts val="0"/>
              </a:spcBef>
            </a:pPr>
            <a:endParaRPr lang="es-PE" sz="2300" b="1" dirty="0"/>
          </a:p>
          <a:p>
            <a:pPr>
              <a:spcBef>
                <a:spcPts val="0"/>
              </a:spcBef>
            </a:pPr>
            <a:endParaRPr lang="es-PE" sz="2300" b="1" dirty="0"/>
          </a:p>
        </p:txBody>
      </p:sp>
    </p:spTree>
    <p:extLst>
      <p:ext uri="{BB962C8B-B14F-4D97-AF65-F5344CB8AC3E}">
        <p14:creationId xmlns:p14="http://schemas.microsoft.com/office/powerpoint/2010/main" val="5447780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29A86D9-92F1-4171-A7CE-BD112157B083}"/>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B)	Procedimiento Notarial</a:t>
            </a:r>
          </a:p>
        </p:txBody>
      </p:sp>
      <p:sp>
        <p:nvSpPr>
          <p:cNvPr id="4" name="Rectángulo 3">
            <a:extLst>
              <a:ext uri="{FF2B5EF4-FFF2-40B4-BE49-F238E27FC236}">
                <a16:creationId xmlns:a16="http://schemas.microsoft.com/office/drawing/2014/main" id="{2427F4EB-CD5C-4304-95D3-CE6BEAB2FD7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8685D320-0D7A-4876-A8CD-1AF9DEE0FE29}"/>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b="1" dirty="0">
                <a:solidFill>
                  <a:srgbClr val="C00000"/>
                </a:solidFill>
              </a:rPr>
              <a:t>Procedimiento: </a:t>
            </a:r>
          </a:p>
          <a:p>
            <a:pPr>
              <a:spcBef>
                <a:spcPts val="0"/>
              </a:spcBef>
            </a:pPr>
            <a:r>
              <a:rPr lang="es-PE" sz="2400" dirty="0"/>
              <a:t>Presentada la solicitud, esta se anota preventivamente en el Registro de Predios y se publica un aviso por tres días con un extracto de la misma en el Diario Oficial “El Peruano” y en otro de mayor circulación, con intervalo de tres días útiles entre cada uno de ellos, notificándose a(l) titular(es) registral(es) y colindante(s).</a:t>
            </a:r>
          </a:p>
          <a:p>
            <a:pPr>
              <a:spcBef>
                <a:spcPts val="0"/>
              </a:spcBef>
            </a:pPr>
            <a:endParaRPr lang="es-PE" sz="2400" dirty="0"/>
          </a:p>
          <a:p>
            <a:pPr>
              <a:spcBef>
                <a:spcPts val="0"/>
              </a:spcBef>
            </a:pPr>
            <a:r>
              <a:rPr lang="es-PE" sz="2400" dirty="0"/>
              <a:t>El Notario realiza una constatación del inmueble para verificar el área, linderos y medidas perimétricas. Transcurridos veinticinco días útiles luego de la última publicación sin que medie oposición, el Notario extiende la Escritura Pública respectiva y remite partes al Registro de Predios para su inscripción.</a:t>
            </a:r>
          </a:p>
          <a:p>
            <a:pPr>
              <a:spcBef>
                <a:spcPts val="0"/>
              </a:spcBef>
            </a:pPr>
            <a:endParaRPr lang="es-PE" sz="2300" b="1" dirty="0"/>
          </a:p>
          <a:p>
            <a:pPr>
              <a:spcBef>
                <a:spcPts val="0"/>
              </a:spcBef>
            </a:pPr>
            <a:endParaRPr lang="es-PE" sz="2300" b="1" dirty="0"/>
          </a:p>
        </p:txBody>
      </p:sp>
    </p:spTree>
    <p:extLst>
      <p:ext uri="{BB962C8B-B14F-4D97-AF65-F5344CB8AC3E}">
        <p14:creationId xmlns:p14="http://schemas.microsoft.com/office/powerpoint/2010/main" val="161085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251520" y="981823"/>
            <a:ext cx="8568952" cy="5687537"/>
          </a:xfrm>
        </p:spPr>
        <p:txBody>
          <a:bodyPr/>
          <a:lstStyle/>
          <a:p>
            <a:pPr marL="635000" lvl="1" indent="-457200">
              <a:spcBef>
                <a:spcPts val="0"/>
              </a:spcBef>
              <a:buFont typeface="+mj-lt"/>
              <a:buAutoNum type="alphaLcPeriod" startAt="2"/>
              <a:defRPr/>
            </a:pPr>
            <a:r>
              <a:rPr lang="es-ES_tradnl" sz="2100" b="1" dirty="0"/>
              <a:t>Quinta: </a:t>
            </a:r>
            <a:r>
              <a:rPr lang="es-ES_tradnl" sz="2100" dirty="0"/>
              <a:t>Unidades inmobiliarias de propiedad </a:t>
            </a:r>
            <a:br>
              <a:rPr lang="es-ES_tradnl" sz="2100" dirty="0"/>
            </a:br>
            <a:r>
              <a:rPr lang="es-ES_tradnl" sz="2100" dirty="0"/>
              <a:t>exclusiva que cuentan, por lo menos, con un pasaje de acceso en calidad de bien común.</a:t>
            </a:r>
          </a:p>
          <a:p>
            <a:pPr marL="635000" lvl="1" indent="-457200">
              <a:spcBef>
                <a:spcPts val="0"/>
              </a:spcBef>
              <a:buFont typeface="+mj-lt"/>
              <a:buAutoNum type="alphaLcPeriod" startAt="2"/>
              <a:defRPr/>
            </a:pPr>
            <a:endParaRPr lang="es-ES_tradnl" sz="1400" dirty="0"/>
          </a:p>
          <a:p>
            <a:pPr marL="635000" lvl="1" indent="-457200">
              <a:spcBef>
                <a:spcPts val="0"/>
              </a:spcBef>
              <a:buFont typeface="Times New Roman" pitchFamily="18" charset="0"/>
              <a:buAutoNum type="alphaLcPeriod" startAt="2"/>
              <a:defRPr/>
            </a:pPr>
            <a:r>
              <a:rPr lang="es-ES_tradnl" sz="2100" b="1" dirty="0"/>
              <a:t>Casa en Copropiedad: </a:t>
            </a:r>
            <a:r>
              <a:rPr lang="es-ES_tradnl" sz="2100" dirty="0"/>
              <a:t>Unidades Inmobiliarias de propiedad exclusiva que cuentan con áreas recreativas adyacentes de propiedad común y/o servicios comunes.</a:t>
            </a:r>
          </a:p>
          <a:p>
            <a:pPr marL="635000" lvl="1" indent="-457200">
              <a:spcBef>
                <a:spcPts val="0"/>
              </a:spcBef>
              <a:buFont typeface="Times New Roman" pitchFamily="18" charset="0"/>
              <a:buAutoNum type="alphaLcPeriod" startAt="2"/>
              <a:defRPr/>
            </a:pPr>
            <a:endParaRPr lang="es-ES_tradnl" sz="1400" dirty="0"/>
          </a:p>
          <a:p>
            <a:pPr marL="635000" lvl="1" indent="-457200">
              <a:spcBef>
                <a:spcPts val="0"/>
              </a:spcBef>
              <a:buFont typeface="Times New Roman" pitchFamily="18" charset="0"/>
              <a:buAutoNum type="alphaLcPeriod" startAt="2"/>
              <a:defRPr/>
            </a:pPr>
            <a:r>
              <a:rPr lang="es-ES_tradnl" sz="2100" b="1" dirty="0"/>
              <a:t>Centros y Galerías Comerciales o Campos Feriales: </a:t>
            </a:r>
            <a:r>
              <a:rPr lang="es-ES_tradnl" sz="2100" dirty="0"/>
              <a:t>Unidades inmobiliarias que cuentan con bienes y servicios comunes y secciones de propiedad exclusiva para uso comercial.</a:t>
            </a:r>
          </a:p>
          <a:p>
            <a:pPr marL="635000" lvl="1" indent="-457200">
              <a:spcBef>
                <a:spcPts val="0"/>
              </a:spcBef>
              <a:buFont typeface="Times New Roman" pitchFamily="18" charset="0"/>
              <a:buAutoNum type="alphaLcPeriod" startAt="2"/>
              <a:defRPr/>
            </a:pPr>
            <a:endParaRPr lang="es-ES_tradnl" sz="1400" dirty="0"/>
          </a:p>
          <a:p>
            <a:pPr marL="635000" lvl="1" indent="-457200">
              <a:spcBef>
                <a:spcPts val="0"/>
              </a:spcBef>
              <a:buFont typeface="Times New Roman" pitchFamily="18" charset="0"/>
              <a:buAutoNum type="alphaLcPeriod" startAt="2"/>
              <a:defRPr/>
            </a:pPr>
            <a:r>
              <a:rPr lang="es-ES_tradnl" sz="2100" b="1" dirty="0"/>
              <a:t>Otras Unidades Inmobiliarias con bienes comunes: </a:t>
            </a:r>
            <a:r>
              <a:rPr lang="es-ES_tradnl" sz="2100" dirty="0"/>
              <a:t>Unidades inmobiliarias de propiedad exclusiva que han sido independizadas y que cuentan con el terreno como bien de propiedad común.</a:t>
            </a:r>
          </a:p>
          <a:p>
            <a:pPr marL="635000" lvl="1" indent="-457200">
              <a:spcBef>
                <a:spcPts val="0"/>
              </a:spcBef>
              <a:buFont typeface="Times New Roman" pitchFamily="18" charset="0"/>
              <a:buAutoNum type="alphaLcPeriod" startAt="2"/>
              <a:defRPr/>
            </a:pPr>
            <a:endParaRPr lang="es-ES_tradnl" sz="1400" dirty="0"/>
          </a:p>
          <a:p>
            <a:pPr marL="635000" lvl="1" indent="-457200">
              <a:spcBef>
                <a:spcPts val="0"/>
              </a:spcBef>
              <a:buFont typeface="Times New Roman" pitchFamily="18" charset="0"/>
              <a:buAutoNum type="alphaLcPeriod" startAt="2"/>
              <a:defRPr/>
            </a:pPr>
            <a:r>
              <a:rPr lang="es-ES_tradnl" sz="2100" b="1" dirty="0"/>
              <a:t>Unidades de propiedad exclusiva: </a:t>
            </a:r>
            <a:r>
              <a:rPr lang="es-ES_tradnl" sz="2100" dirty="0"/>
              <a:t>Unidades inmobiliarias que no cuentan con bienes ni servicios comunes.</a:t>
            </a:r>
          </a:p>
        </p:txBody>
      </p:sp>
      <p:sp>
        <p:nvSpPr>
          <p:cNvPr id="6" name="Rectángulo 5">
            <a:extLst>
              <a:ext uri="{FF2B5EF4-FFF2-40B4-BE49-F238E27FC236}">
                <a16:creationId xmlns:a16="http://schemas.microsoft.com/office/drawing/2014/main" id="{C6B6CE6A-BEB8-462C-9818-556A38585DC8}"/>
              </a:ext>
            </a:extLst>
          </p:cNvPr>
          <p:cNvSpPr/>
          <p:nvPr/>
        </p:nvSpPr>
        <p:spPr>
          <a:xfrm>
            <a:off x="369887" y="282714"/>
            <a:ext cx="4015622" cy="523220"/>
          </a:xfrm>
          <a:prstGeom prst="rect">
            <a:avLst/>
          </a:prstGeom>
        </p:spPr>
        <p:txBody>
          <a:bodyPr wrap="square">
            <a:spAutoFit/>
          </a:bodyPr>
          <a:lstStyle/>
          <a:p>
            <a:pPr marL="536575" indent="-536575"/>
            <a:r>
              <a:rPr lang="es-PE" sz="2800" b="1" dirty="0">
                <a:latin typeface="Arial" panose="020B0604020202020204" pitchFamily="34" charset="0"/>
                <a:cs typeface="Arial" panose="020B0604020202020204" pitchFamily="34" charset="0"/>
              </a:rPr>
              <a:t>A)  Ley 27157 </a:t>
            </a:r>
          </a:p>
        </p:txBody>
      </p:sp>
      <p:sp>
        <p:nvSpPr>
          <p:cNvPr id="8" name="Rectángulo 7">
            <a:extLst>
              <a:ext uri="{FF2B5EF4-FFF2-40B4-BE49-F238E27FC236}">
                <a16:creationId xmlns:a16="http://schemas.microsoft.com/office/drawing/2014/main" id="{AD78DA6E-71B5-4616-99D8-ADDA05B5D665}"/>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171929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579">
                                            <p:txEl>
                                              <p:pRg st="2" end="2"/>
                                            </p:txEl>
                                          </p:spTgt>
                                        </p:tgtEl>
                                        <p:attrNameLst>
                                          <p:attrName>style.visibility</p:attrName>
                                        </p:attrNameLst>
                                      </p:cBhvr>
                                      <p:to>
                                        <p:strVal val="visible"/>
                                      </p:to>
                                    </p:set>
                                    <p:anim calcmode="lin" valueType="num">
                                      <p:cBhvr additive="base">
                                        <p:cTn id="11"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579">
                                            <p:txEl>
                                              <p:pRg st="4" end="4"/>
                                            </p:txEl>
                                          </p:spTgt>
                                        </p:tgtEl>
                                        <p:attrNameLst>
                                          <p:attrName>style.visibility</p:attrName>
                                        </p:attrNameLst>
                                      </p:cBhvr>
                                      <p:to>
                                        <p:strVal val="visible"/>
                                      </p:to>
                                    </p:set>
                                    <p:anim calcmode="lin" valueType="num">
                                      <p:cBhvr additive="base">
                                        <p:cTn id="15"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9">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579">
                                            <p:txEl>
                                              <p:pRg st="6" end="6"/>
                                            </p:txEl>
                                          </p:spTgt>
                                        </p:tgtEl>
                                        <p:attrNameLst>
                                          <p:attrName>style.visibility</p:attrName>
                                        </p:attrNameLst>
                                      </p:cBhvr>
                                      <p:to>
                                        <p:strVal val="visible"/>
                                      </p:to>
                                    </p:set>
                                    <p:anim calcmode="lin" valueType="num">
                                      <p:cBhvr additive="base">
                                        <p:cTn id="19" dur="500" fill="hold"/>
                                        <p:tgtEl>
                                          <p:spTgt spid="2457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579">
                                            <p:txEl>
                                              <p:pRg st="8" end="8"/>
                                            </p:txEl>
                                          </p:spTgt>
                                        </p:tgtEl>
                                        <p:attrNameLst>
                                          <p:attrName>style.visibility</p:attrName>
                                        </p:attrNameLst>
                                      </p:cBhvr>
                                      <p:to>
                                        <p:strVal val="visible"/>
                                      </p:to>
                                    </p:set>
                                    <p:anim calcmode="lin" valueType="num">
                                      <p:cBhvr additive="base">
                                        <p:cTn id="23" dur="500" fill="hold"/>
                                        <p:tgtEl>
                                          <p:spTgt spid="24579">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457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63F5DB2-9FF0-4294-9F64-CFE6E108D4D1}"/>
              </a:ext>
            </a:extLst>
          </p:cNvPr>
          <p:cNvSpPr/>
          <p:nvPr/>
        </p:nvSpPr>
        <p:spPr>
          <a:xfrm>
            <a:off x="369886" y="260648"/>
            <a:ext cx="7514481" cy="523220"/>
          </a:xfrm>
          <a:prstGeom prst="rect">
            <a:avLst/>
          </a:prstGeom>
        </p:spPr>
        <p:txBody>
          <a:bodyPr wrap="square">
            <a:spAutoFit/>
          </a:bodyPr>
          <a:lstStyle/>
          <a:p>
            <a:pPr marL="534988" indent="-534988"/>
            <a:r>
              <a:rPr lang="es-PE" sz="2800" b="1" dirty="0">
                <a:solidFill>
                  <a:srgbClr val="0000FF"/>
                </a:solidFill>
                <a:latin typeface="Arial" panose="020B0604020202020204" pitchFamily="34" charset="0"/>
                <a:cs typeface="Arial" panose="020B0604020202020204" pitchFamily="34" charset="0"/>
              </a:rPr>
              <a:t>C)	Procedimiento Judicial</a:t>
            </a:r>
          </a:p>
        </p:txBody>
      </p:sp>
      <p:sp>
        <p:nvSpPr>
          <p:cNvPr id="4" name="Rectángulo 3">
            <a:extLst>
              <a:ext uri="{FF2B5EF4-FFF2-40B4-BE49-F238E27FC236}">
                <a16:creationId xmlns:a16="http://schemas.microsoft.com/office/drawing/2014/main" id="{7078F1C7-EFEB-42D3-A18E-EB310CA80D94}"/>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809AF4D5-7BC8-422B-9FB8-11B39782A788}"/>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t>Se tramita por el procedimiento judicial previsto en los artículos 504 y siguientes del Código Procesal Civil, toda rectificación que suponga superposición de áreas o linderos, o cuando surja oposición de terceros.</a:t>
            </a:r>
          </a:p>
          <a:p>
            <a:pPr>
              <a:spcBef>
                <a:spcPts val="0"/>
              </a:spcBef>
            </a:pPr>
            <a:endParaRPr lang="es-PE" sz="2400" dirty="0"/>
          </a:p>
          <a:p>
            <a:pPr>
              <a:spcBef>
                <a:spcPts val="0"/>
              </a:spcBef>
            </a:pPr>
            <a:r>
              <a:rPr lang="es-PE" sz="2400" b="1" dirty="0">
                <a:solidFill>
                  <a:srgbClr val="C00000"/>
                </a:solidFill>
              </a:rPr>
              <a:t>Requisitos </a:t>
            </a:r>
          </a:p>
          <a:p>
            <a:pPr>
              <a:spcBef>
                <a:spcPts val="0"/>
              </a:spcBef>
            </a:pPr>
            <a:endParaRPr lang="es-PE" sz="2400" dirty="0"/>
          </a:p>
          <a:p>
            <a:pPr>
              <a:spcBef>
                <a:spcPts val="0"/>
              </a:spcBef>
            </a:pPr>
            <a:r>
              <a:rPr lang="es-PE" sz="2400" dirty="0"/>
              <a:t>Además de cumplir con las exigencias de toda demanda, en el proceso deben cumplir con los siguientes:</a:t>
            </a:r>
          </a:p>
          <a:p>
            <a:pPr>
              <a:spcBef>
                <a:spcPts val="0"/>
              </a:spcBef>
            </a:pPr>
            <a:endParaRPr lang="es-PE" sz="2400" dirty="0"/>
          </a:p>
          <a:p>
            <a:pPr marL="355600" indent="-355600">
              <a:spcBef>
                <a:spcPts val="0"/>
              </a:spcBef>
            </a:pPr>
            <a:r>
              <a:rPr lang="es-PE" sz="2400" dirty="0"/>
              <a:t>1.	Indicar el tiempo de la posesión del demandante y la de sus causales, la fecha y forma de adquisición, los nombres y el lugar de notificación de los propietarios, sus  ocupantes de los bienes colindantes.</a:t>
            </a:r>
            <a:endParaRPr lang="es-PE" sz="2300" b="1" dirty="0"/>
          </a:p>
          <a:p>
            <a:pPr>
              <a:spcBef>
                <a:spcPts val="0"/>
              </a:spcBef>
            </a:pPr>
            <a:endParaRPr lang="es-PE" sz="2300" b="1" dirty="0"/>
          </a:p>
        </p:txBody>
      </p:sp>
    </p:spTree>
    <p:extLst>
      <p:ext uri="{BB962C8B-B14F-4D97-AF65-F5344CB8AC3E}">
        <p14:creationId xmlns:p14="http://schemas.microsoft.com/office/powerpoint/2010/main" val="37772798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427F4EB-CD5C-4304-95D3-CE6BEAB2FD7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8685D320-0D7A-4876-A8CD-1AF9DEE0FE29}"/>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5600" indent="-355600">
              <a:spcBef>
                <a:spcPts val="0"/>
              </a:spcBef>
            </a:pPr>
            <a:r>
              <a:rPr lang="es-PE" sz="2200" dirty="0"/>
              <a:t>2.	Describir el bien inmueble con la mayor exactitud posible, acompañando los planos de ubicación y perimétricos, así como a descripción de las edificaciones existentes, suscritas por ingeniero o arquitecto, visados por la autoridad municipal o administrativa.</a:t>
            </a:r>
          </a:p>
          <a:p>
            <a:pPr marL="355600" indent="-355600">
              <a:spcBef>
                <a:spcPts val="0"/>
              </a:spcBef>
            </a:pPr>
            <a:endParaRPr lang="es-PE" sz="2200" dirty="0"/>
          </a:p>
          <a:p>
            <a:pPr marL="355600" indent="-355600">
              <a:spcBef>
                <a:spcPts val="0"/>
              </a:spcBef>
            </a:pPr>
            <a:r>
              <a:rPr lang="es-ES_tradnl" sz="2200" dirty="0"/>
              <a:t>3.	Certificación municipal de la persona que figura como poseedora del bien.</a:t>
            </a:r>
          </a:p>
          <a:p>
            <a:pPr marL="355600" indent="-355600">
              <a:spcBef>
                <a:spcPts val="0"/>
              </a:spcBef>
            </a:pPr>
            <a:endParaRPr lang="es-ES_tradnl" sz="2200" dirty="0"/>
          </a:p>
          <a:p>
            <a:pPr marL="355600" indent="-355600">
              <a:spcBef>
                <a:spcPts val="0"/>
              </a:spcBef>
            </a:pPr>
            <a:r>
              <a:rPr lang="es-ES_tradnl" sz="2200" dirty="0"/>
              <a:t>4.	Certificación registral que acredite que el bien inmueble no se encuentra inscrito.</a:t>
            </a:r>
          </a:p>
          <a:p>
            <a:pPr marL="355600" indent="-355600">
              <a:spcBef>
                <a:spcPts val="0"/>
              </a:spcBef>
            </a:pPr>
            <a:endParaRPr lang="es-ES_tradnl" sz="2200" dirty="0"/>
          </a:p>
          <a:p>
            <a:pPr marL="355600" indent="-355600">
              <a:spcBef>
                <a:spcPts val="0"/>
              </a:spcBef>
            </a:pPr>
            <a:r>
              <a:rPr lang="es-ES_tradnl" sz="2200" dirty="0"/>
              <a:t>5.	Se ofrecerán necesariamente como prueba la declaración testimonial de no menos de tres ni más de seis personas, mayores de veinticinco años, sin perjuicio de los demás medios probatorios que se estime pertinentes.</a:t>
            </a:r>
            <a:endParaRPr lang="es-ES_tradnl" sz="2200" b="1" dirty="0"/>
          </a:p>
          <a:p>
            <a:pPr>
              <a:spcBef>
                <a:spcPts val="0"/>
              </a:spcBef>
            </a:pPr>
            <a:endParaRPr lang="es-PE" sz="2400" dirty="0"/>
          </a:p>
          <a:p>
            <a:pPr>
              <a:spcBef>
                <a:spcPts val="0"/>
              </a:spcBef>
            </a:pPr>
            <a:endParaRPr lang="es-PE" sz="2300" b="1" dirty="0"/>
          </a:p>
          <a:p>
            <a:pPr>
              <a:spcBef>
                <a:spcPts val="0"/>
              </a:spcBef>
            </a:pPr>
            <a:endParaRPr lang="es-PE" sz="2300" b="1" dirty="0"/>
          </a:p>
        </p:txBody>
      </p:sp>
      <p:sp>
        <p:nvSpPr>
          <p:cNvPr id="6" name="Rectángulo 5">
            <a:extLst>
              <a:ext uri="{FF2B5EF4-FFF2-40B4-BE49-F238E27FC236}">
                <a16:creationId xmlns:a16="http://schemas.microsoft.com/office/drawing/2014/main" id="{8E0441B1-7586-4ACE-80F2-5EA1D99F5715}"/>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Procedimiento Judicial</a:t>
            </a:r>
          </a:p>
        </p:txBody>
      </p:sp>
    </p:spTree>
    <p:extLst>
      <p:ext uri="{BB962C8B-B14F-4D97-AF65-F5344CB8AC3E}">
        <p14:creationId xmlns:p14="http://schemas.microsoft.com/office/powerpoint/2010/main" val="38972369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427F4EB-CD5C-4304-95D3-CE6BEAB2FD7F}"/>
              </a:ext>
            </a:extLst>
          </p:cNvPr>
          <p:cNvSpPr/>
          <p:nvPr/>
        </p:nvSpPr>
        <p:spPr>
          <a:xfrm>
            <a:off x="997478" y="836712"/>
            <a:ext cx="6300000" cy="45719"/>
          </a:xfrm>
          <a:prstGeom prst="rect">
            <a:avLst/>
          </a:prstGeom>
          <a:ln w="12700">
            <a:solidFill>
              <a:srgbClr val="D1634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sp>
        <p:nvSpPr>
          <p:cNvPr id="5" name="Rectangle 3">
            <a:extLst>
              <a:ext uri="{FF2B5EF4-FFF2-40B4-BE49-F238E27FC236}">
                <a16:creationId xmlns:a16="http://schemas.microsoft.com/office/drawing/2014/main" id="{8685D320-0D7A-4876-A8CD-1AF9DEE0FE29}"/>
              </a:ext>
            </a:extLst>
          </p:cNvPr>
          <p:cNvSpPr txBox="1">
            <a:spLocks noChangeArrowheads="1"/>
          </p:cNvSpPr>
          <p:nvPr/>
        </p:nvSpPr>
        <p:spPr bwMode="auto">
          <a:xfrm>
            <a:off x="268286" y="1143547"/>
            <a:ext cx="8640960" cy="540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b="1" dirty="0">
                <a:solidFill>
                  <a:srgbClr val="C00000"/>
                </a:solidFill>
              </a:rPr>
              <a:t>Competencia:</a:t>
            </a:r>
          </a:p>
          <a:p>
            <a:pPr>
              <a:spcBef>
                <a:spcPts val="0"/>
              </a:spcBef>
            </a:pPr>
            <a:endParaRPr lang="es-PE" sz="2400" dirty="0"/>
          </a:p>
          <a:p>
            <a:pPr>
              <a:spcBef>
                <a:spcPts val="0"/>
              </a:spcBef>
            </a:pPr>
            <a:r>
              <a:rPr lang="es-PE" sz="2400" dirty="0"/>
              <a:t>En el caso de proceso judicial, la competencia serán Jueces Civiles o Juzgados de Paz Letrados cuando la cuantía de la pretensión es mayor de 20 y hasta 50 URP; con la excepción de los casos en los que la ley atribuye su conocimiento a otros órganos jurisdiccionales. </a:t>
            </a:r>
          </a:p>
          <a:p>
            <a:pPr>
              <a:spcBef>
                <a:spcPts val="0"/>
              </a:spcBef>
            </a:pPr>
            <a:endParaRPr lang="es-PE" sz="2400" b="1" dirty="0"/>
          </a:p>
          <a:p>
            <a:pPr>
              <a:spcBef>
                <a:spcPts val="0"/>
              </a:spcBef>
            </a:pPr>
            <a:endParaRPr lang="es-PE" sz="2300" b="1" dirty="0"/>
          </a:p>
        </p:txBody>
      </p:sp>
      <p:sp>
        <p:nvSpPr>
          <p:cNvPr id="6" name="Rectángulo 5">
            <a:extLst>
              <a:ext uri="{FF2B5EF4-FFF2-40B4-BE49-F238E27FC236}">
                <a16:creationId xmlns:a16="http://schemas.microsoft.com/office/drawing/2014/main" id="{8E0441B1-7586-4ACE-80F2-5EA1D99F5715}"/>
              </a:ext>
            </a:extLst>
          </p:cNvPr>
          <p:cNvSpPr/>
          <p:nvPr/>
        </p:nvSpPr>
        <p:spPr>
          <a:xfrm>
            <a:off x="369886" y="260648"/>
            <a:ext cx="7514481" cy="523220"/>
          </a:xfrm>
          <a:prstGeom prst="rect">
            <a:avLst/>
          </a:prstGeom>
        </p:spPr>
        <p:txBody>
          <a:bodyPr wrap="square">
            <a:spAutoFit/>
          </a:bodyPr>
          <a:lstStyle/>
          <a:p>
            <a:pPr marL="534988" indent="-534988"/>
            <a:r>
              <a:rPr lang="es-PE" sz="2800" b="1" dirty="0">
                <a:latin typeface="Arial" panose="020B0604020202020204" pitchFamily="34" charset="0"/>
                <a:cs typeface="Arial" panose="020B0604020202020204" pitchFamily="34" charset="0"/>
              </a:rPr>
              <a:t>C)	Procedimiento Judicial</a:t>
            </a:r>
          </a:p>
        </p:txBody>
      </p:sp>
    </p:spTree>
    <p:extLst>
      <p:ext uri="{BB962C8B-B14F-4D97-AF65-F5344CB8AC3E}">
        <p14:creationId xmlns:p14="http://schemas.microsoft.com/office/powerpoint/2010/main" val="12626364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071975A0-8A44-49D9-BC9E-EF14DD40C823}"/>
              </a:ext>
            </a:extLst>
          </p:cNvPr>
          <p:cNvSpPr txBox="1">
            <a:spLocks/>
          </p:cNvSpPr>
          <p:nvPr/>
        </p:nvSpPr>
        <p:spPr bwMode="auto">
          <a:xfrm>
            <a:off x="460568" y="1556792"/>
            <a:ext cx="8287896"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9525">
              <a:spcBef>
                <a:spcPts val="0"/>
              </a:spcBef>
              <a:buFontTx/>
              <a:buNone/>
            </a:pPr>
            <a:r>
              <a:rPr lang="es-PE" sz="2400" dirty="0"/>
              <a:t>“Es inscribible la rectificación del área de un predio urbano en mérito al plano y memoria descriptiva visados por la autoridad municipal correspondiente, prescindiendo de los mecanismos </a:t>
            </a:r>
            <a:r>
              <a:rPr lang="es-PE" sz="2400" dirty="0" err="1"/>
              <a:t>rectificatorios</a:t>
            </a:r>
            <a:r>
              <a:rPr lang="es-PE" sz="2400" dirty="0"/>
              <a:t> previstos por el artículo 13 de la Ley N.º 27333, si el error surgió del equivocado o inexacto cálculo de su área, siempre que el Área de Catastro determine que los linderos, medidas perimétricas y ubicación espacial del predio no han sufrido variación alguna.”  XIX Pleno.</a:t>
            </a:r>
            <a:endParaRPr lang="es-ES_tradnl" sz="2000" b="1" dirty="0"/>
          </a:p>
          <a:p>
            <a:pPr marL="352425" indent="-352425"/>
            <a:endParaRPr lang="es-ES" sz="2000" dirty="0"/>
          </a:p>
          <a:p>
            <a:pPr marL="352425" indent="-352425"/>
            <a:endParaRPr lang="es-ES" dirty="0"/>
          </a:p>
          <a:p>
            <a:pPr marL="352425" indent="-352425"/>
            <a:endParaRPr lang="es-ES" dirty="0"/>
          </a:p>
          <a:p>
            <a:pPr marL="352425" indent="-352425" algn="ctr">
              <a:buFontTx/>
              <a:buNone/>
            </a:pPr>
            <a:endParaRPr lang="es-ES" sz="2600" b="1" dirty="0"/>
          </a:p>
        </p:txBody>
      </p:sp>
      <p:sp>
        <p:nvSpPr>
          <p:cNvPr id="4" name="Rectángulo 3">
            <a:extLst>
              <a:ext uri="{FF2B5EF4-FFF2-40B4-BE49-F238E27FC236}">
                <a16:creationId xmlns:a16="http://schemas.microsoft.com/office/drawing/2014/main" id="{79BDF13D-E70A-4D9A-8103-8A5D49DD09C3}"/>
              </a:ext>
            </a:extLst>
          </p:cNvPr>
          <p:cNvSpPr/>
          <p:nvPr/>
        </p:nvSpPr>
        <p:spPr>
          <a:xfrm>
            <a:off x="392048" y="403543"/>
            <a:ext cx="8352928" cy="954107"/>
          </a:xfrm>
          <a:prstGeom prst="rect">
            <a:avLst/>
          </a:prstGeom>
        </p:spPr>
        <p:txBody>
          <a:bodyPr wrap="square">
            <a:spAutoFit/>
          </a:bodyPr>
          <a:lstStyle/>
          <a:p>
            <a:pPr marL="723900" indent="-723900"/>
            <a:r>
              <a:rPr lang="es-ES_tradnl" sz="2800" b="1" dirty="0">
                <a:solidFill>
                  <a:srgbClr val="C00000"/>
                </a:solidFill>
                <a:latin typeface="Arial Black" panose="020B0A04020102020204" pitchFamily="34" charset="0"/>
                <a:cs typeface="Arial" panose="020B0604020202020204" pitchFamily="34" charset="0"/>
              </a:rPr>
              <a:t>4.2 </a:t>
            </a:r>
            <a:r>
              <a:rPr lang="es-PE" sz="2800" b="1" dirty="0">
                <a:solidFill>
                  <a:srgbClr val="C00000"/>
                </a:solidFill>
                <a:latin typeface="Arial Black" panose="020B0A04020102020204" pitchFamily="34" charset="0"/>
                <a:cs typeface="Arial" panose="020B0604020202020204" pitchFamily="34" charset="0"/>
              </a:rPr>
              <a:t>Rectificación por Error </a:t>
            </a:r>
            <a:br>
              <a:rPr lang="es-PE" sz="2800" b="1" dirty="0">
                <a:solidFill>
                  <a:srgbClr val="C00000"/>
                </a:solidFill>
                <a:latin typeface="Arial Black" panose="020B0A04020102020204" pitchFamily="34" charset="0"/>
                <a:cs typeface="Arial" panose="020B0604020202020204" pitchFamily="34" charset="0"/>
              </a:rPr>
            </a:br>
            <a:r>
              <a:rPr lang="es-PE" sz="2800" b="1" dirty="0">
                <a:solidFill>
                  <a:srgbClr val="C00000"/>
                </a:solidFill>
                <a:latin typeface="Arial Black" panose="020B0A04020102020204" pitchFamily="34" charset="0"/>
                <a:cs typeface="Arial" panose="020B0604020202020204" pitchFamily="34" charset="0"/>
              </a:rPr>
              <a:t>en el Cálculo del Área</a:t>
            </a:r>
            <a:endParaRPr lang="es-ES_tradnl" sz="2800" b="1" dirty="0">
              <a:solidFill>
                <a:srgbClr val="C00000"/>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33740753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B676C078-A956-440D-A888-35D9F2A6FAEC}"/>
              </a:ext>
            </a:extLst>
          </p:cNvPr>
          <p:cNvSpPr/>
          <p:nvPr/>
        </p:nvSpPr>
        <p:spPr>
          <a:xfrm>
            <a:off x="153224" y="2060848"/>
            <a:ext cx="8827200" cy="2952000"/>
          </a:xfrm>
          <a:prstGeom prst="rect">
            <a:avLst/>
          </a:prstGeom>
          <a:solidFill>
            <a:schemeClr val="accent2">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123" name="Rectangle 3"/>
          <p:cNvSpPr>
            <a:spLocks noGrp="1" noChangeArrowheads="1"/>
          </p:cNvSpPr>
          <p:nvPr>
            <p:ph sz="quarter" idx="1"/>
          </p:nvPr>
        </p:nvSpPr>
        <p:spPr>
          <a:xfrm>
            <a:off x="174336" y="2060848"/>
            <a:ext cx="8784976" cy="2952000"/>
          </a:xfrm>
        </p:spPr>
        <p:txBody>
          <a:bodyPr anchor="ctr" anchorCtr="0"/>
          <a:lstStyle/>
          <a:p>
            <a:pPr algn="ctr"/>
            <a:r>
              <a:rPr lang="es-ES" sz="4400" b="1" dirty="0">
                <a:solidFill>
                  <a:srgbClr val="C00000"/>
                </a:solidFill>
                <a:latin typeface="Arial Black" pitchFamily="34" charset="0"/>
                <a:cs typeface="Arial" charset="0"/>
              </a:rPr>
              <a:t>6. </a:t>
            </a:r>
            <a:r>
              <a:rPr lang="es-ES_tradnl" sz="4400" b="1" dirty="0">
                <a:ln w="19050">
                  <a:noFill/>
                </a:ln>
                <a:solidFill>
                  <a:srgbClr val="C00000"/>
                </a:solidFill>
                <a:latin typeface="Arial Black" pitchFamily="34" charset="0"/>
                <a:cs typeface="Arial" charset="0"/>
              </a:rPr>
              <a:t>ACUMULACIÓN </a:t>
            </a:r>
            <a:br>
              <a:rPr lang="es-ES_tradnl" sz="4400" b="1" dirty="0">
                <a:ln w="19050">
                  <a:noFill/>
                </a:ln>
                <a:solidFill>
                  <a:srgbClr val="C00000"/>
                </a:solidFill>
                <a:latin typeface="Arial Black" pitchFamily="34" charset="0"/>
                <a:cs typeface="Arial" charset="0"/>
              </a:rPr>
            </a:br>
            <a:r>
              <a:rPr lang="es-ES_tradnl" sz="4400" b="1" dirty="0">
                <a:ln w="19050">
                  <a:noFill/>
                </a:ln>
                <a:solidFill>
                  <a:srgbClr val="C00000"/>
                </a:solidFill>
                <a:latin typeface="Arial Black" pitchFamily="34" charset="0"/>
                <a:cs typeface="Arial" charset="0"/>
              </a:rPr>
              <a:t>Y SUBDIVISIÓN</a:t>
            </a:r>
            <a:br>
              <a:rPr lang="es-ES_tradnl" sz="4400" b="1" dirty="0">
                <a:ln w="19050">
                  <a:noFill/>
                </a:ln>
                <a:solidFill>
                  <a:srgbClr val="C00000"/>
                </a:solidFill>
                <a:latin typeface="Arial Black" pitchFamily="34" charset="0"/>
                <a:cs typeface="Arial" charset="0"/>
              </a:rPr>
            </a:br>
            <a:r>
              <a:rPr lang="es-ES_tradnl" sz="4400" b="1" dirty="0">
                <a:ln w="19050">
                  <a:noFill/>
                </a:ln>
                <a:solidFill>
                  <a:srgbClr val="C00000"/>
                </a:solidFill>
                <a:latin typeface="Arial Black" pitchFamily="34" charset="0"/>
                <a:cs typeface="Arial" charset="0"/>
              </a:rPr>
              <a:t> DE LOTES</a:t>
            </a:r>
            <a:endParaRPr lang="es-ES" sz="4400" b="1" dirty="0">
              <a:solidFill>
                <a:srgbClr val="C00000"/>
              </a:solidFill>
              <a:latin typeface="Arial Black" pitchFamily="34" charset="0"/>
              <a:cs typeface="Arial" charset="0"/>
            </a:endParaRPr>
          </a:p>
        </p:txBody>
      </p:sp>
    </p:spTree>
    <p:extLst>
      <p:ext uri="{BB962C8B-B14F-4D97-AF65-F5344CB8AC3E}">
        <p14:creationId xmlns:p14="http://schemas.microsoft.com/office/powerpoint/2010/main" val="33778861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403D935C-3070-4DA0-B4E5-DC6A32385265}"/>
              </a:ext>
            </a:extLst>
          </p:cNvPr>
          <p:cNvSpPr>
            <a:spLocks noGrp="1" noChangeArrowheads="1"/>
          </p:cNvSpPr>
          <p:nvPr>
            <p:ph sz="quarter" idx="1"/>
          </p:nvPr>
        </p:nvSpPr>
        <p:spPr>
          <a:xfrm>
            <a:off x="392048" y="1124744"/>
            <a:ext cx="8359904" cy="523220"/>
          </a:xfrm>
        </p:spPr>
        <p:txBody>
          <a:bodyPr/>
          <a:lstStyle/>
          <a:p>
            <a:pPr>
              <a:spcBef>
                <a:spcPts val="0"/>
              </a:spcBef>
            </a:pPr>
            <a:r>
              <a:rPr lang="es-ES_tradnl" sz="2400" b="1" dirty="0">
                <a:solidFill>
                  <a:srgbClr val="0000FF"/>
                </a:solidFill>
                <a:latin typeface="Arial" charset="0"/>
                <a:cs typeface="Arial" charset="0"/>
              </a:rPr>
              <a:t>Definición</a:t>
            </a:r>
          </a:p>
        </p:txBody>
      </p:sp>
      <p:sp>
        <p:nvSpPr>
          <p:cNvPr id="4" name="Rectángulo 3">
            <a:extLst>
              <a:ext uri="{FF2B5EF4-FFF2-40B4-BE49-F238E27FC236}">
                <a16:creationId xmlns:a16="http://schemas.microsoft.com/office/drawing/2014/main" id="{E6F67091-AF33-4DE4-B3EF-41D8F1BBEFB3}"/>
              </a:ext>
            </a:extLst>
          </p:cNvPr>
          <p:cNvSpPr/>
          <p:nvPr/>
        </p:nvSpPr>
        <p:spPr>
          <a:xfrm>
            <a:off x="392048" y="403543"/>
            <a:ext cx="5620112"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6.1 Acumulación</a:t>
            </a:r>
          </a:p>
        </p:txBody>
      </p:sp>
      <p:sp>
        <p:nvSpPr>
          <p:cNvPr id="6" name="Rectangle 3">
            <a:extLst>
              <a:ext uri="{FF2B5EF4-FFF2-40B4-BE49-F238E27FC236}">
                <a16:creationId xmlns:a16="http://schemas.microsoft.com/office/drawing/2014/main" id="{B1733222-EF49-4E0E-9516-FD4D45314EB0}"/>
              </a:ext>
            </a:extLst>
          </p:cNvPr>
          <p:cNvSpPr txBox="1">
            <a:spLocks noChangeArrowheads="1"/>
          </p:cNvSpPr>
          <p:nvPr/>
        </p:nvSpPr>
        <p:spPr bwMode="auto">
          <a:xfrm>
            <a:off x="467544" y="1669923"/>
            <a:ext cx="8359904" cy="4057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latin typeface="Arial" charset="0"/>
                <a:cs typeface="Arial" charset="0"/>
              </a:rPr>
              <a:t>Es un acto registral que tiene como objetivo generar una nueva unidad inmobiliaria y se efectúa uniendo, en una sola, dos o más inmuebles registralmente independientes.</a:t>
            </a:r>
          </a:p>
          <a:p>
            <a:pPr>
              <a:spcBef>
                <a:spcPts val="0"/>
              </a:spcBef>
            </a:pPr>
            <a:endParaRPr lang="es-PE" sz="2400" dirty="0">
              <a:latin typeface="Arial" charset="0"/>
              <a:cs typeface="Arial" charset="0"/>
            </a:endParaRPr>
          </a:p>
          <a:p>
            <a:pPr>
              <a:spcBef>
                <a:spcPts val="0"/>
              </a:spcBef>
            </a:pPr>
            <a:r>
              <a:rPr lang="es-PE" sz="2400" dirty="0">
                <a:latin typeface="Arial" charset="0"/>
                <a:cs typeface="Arial" charset="0"/>
              </a:rPr>
              <a:t>Tenemos que tener en cuenta que los predios por acumular, cada uno tiene su inscripción y la acumulación genera una nueva inscripción.</a:t>
            </a:r>
          </a:p>
          <a:p>
            <a:pPr>
              <a:spcBef>
                <a:spcPts val="0"/>
              </a:spcBef>
            </a:pPr>
            <a:endParaRPr lang="es-PE" sz="2400" dirty="0">
              <a:latin typeface="Arial" charset="0"/>
              <a:cs typeface="Arial" charset="0"/>
            </a:endParaRPr>
          </a:p>
          <a:p>
            <a:pPr>
              <a:spcBef>
                <a:spcPts val="0"/>
              </a:spcBef>
            </a:pPr>
            <a:r>
              <a:rPr lang="es-PE" sz="2400" dirty="0">
                <a:latin typeface="Arial" charset="0"/>
                <a:cs typeface="Arial" charset="0"/>
              </a:rPr>
              <a:t>Los predios que se desean acumular deben constituir un todo sin solución de continuidad y pertenecer al mismo propietario.</a:t>
            </a:r>
          </a:p>
          <a:p>
            <a:pPr marL="266700" indent="-266700">
              <a:buFont typeface="Times New Roman" pitchFamily="18" charset="0"/>
              <a:buAutoNum type="alphaLcParenR"/>
            </a:pPr>
            <a:endParaRPr lang="es-ES_tradnl" sz="2200" dirty="0">
              <a:latin typeface="Arial" charset="0"/>
              <a:cs typeface="Arial" charset="0"/>
            </a:endParaRPr>
          </a:p>
          <a:p>
            <a:endParaRPr lang="es-ES" sz="2200" dirty="0">
              <a:latin typeface="Arial" charset="0"/>
              <a:cs typeface="Arial" charset="0"/>
            </a:endParaRPr>
          </a:p>
        </p:txBody>
      </p:sp>
    </p:spTree>
    <p:extLst>
      <p:ext uri="{BB962C8B-B14F-4D97-AF65-F5344CB8AC3E}">
        <p14:creationId xmlns:p14="http://schemas.microsoft.com/office/powerpoint/2010/main" val="22719229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403D935C-3070-4DA0-B4E5-DC6A32385265}"/>
              </a:ext>
            </a:extLst>
          </p:cNvPr>
          <p:cNvSpPr>
            <a:spLocks noGrp="1" noChangeArrowheads="1"/>
          </p:cNvSpPr>
          <p:nvPr>
            <p:ph sz="quarter" idx="1"/>
          </p:nvPr>
        </p:nvSpPr>
        <p:spPr>
          <a:xfrm>
            <a:off x="392048" y="1124744"/>
            <a:ext cx="8359904" cy="523220"/>
          </a:xfrm>
        </p:spPr>
        <p:txBody>
          <a:bodyPr/>
          <a:lstStyle/>
          <a:p>
            <a:pPr>
              <a:spcBef>
                <a:spcPts val="0"/>
              </a:spcBef>
            </a:pPr>
            <a:r>
              <a:rPr lang="es-ES_tradnl" sz="2400" b="1" dirty="0">
                <a:solidFill>
                  <a:srgbClr val="0000FF"/>
                </a:solidFill>
                <a:latin typeface="Arial" charset="0"/>
                <a:cs typeface="Arial" charset="0"/>
              </a:rPr>
              <a:t>Requisitos</a:t>
            </a:r>
          </a:p>
        </p:txBody>
      </p:sp>
      <p:sp>
        <p:nvSpPr>
          <p:cNvPr id="4" name="Rectángulo 3">
            <a:extLst>
              <a:ext uri="{FF2B5EF4-FFF2-40B4-BE49-F238E27FC236}">
                <a16:creationId xmlns:a16="http://schemas.microsoft.com/office/drawing/2014/main" id="{E6F67091-AF33-4DE4-B3EF-41D8F1BBEFB3}"/>
              </a:ext>
            </a:extLst>
          </p:cNvPr>
          <p:cNvSpPr/>
          <p:nvPr/>
        </p:nvSpPr>
        <p:spPr>
          <a:xfrm>
            <a:off x="392048" y="403543"/>
            <a:ext cx="5620112"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6.1 Acumulación</a:t>
            </a:r>
          </a:p>
        </p:txBody>
      </p:sp>
      <p:sp>
        <p:nvSpPr>
          <p:cNvPr id="6" name="Rectangle 3">
            <a:extLst>
              <a:ext uri="{FF2B5EF4-FFF2-40B4-BE49-F238E27FC236}">
                <a16:creationId xmlns:a16="http://schemas.microsoft.com/office/drawing/2014/main" id="{B1733222-EF49-4E0E-9516-FD4D45314EB0}"/>
              </a:ext>
            </a:extLst>
          </p:cNvPr>
          <p:cNvSpPr txBox="1">
            <a:spLocks noChangeArrowheads="1"/>
          </p:cNvSpPr>
          <p:nvPr/>
        </p:nvSpPr>
        <p:spPr bwMode="auto">
          <a:xfrm>
            <a:off x="467544" y="1669923"/>
            <a:ext cx="8359904" cy="507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300" dirty="0">
                <a:latin typeface="Arial" charset="0"/>
                <a:cs typeface="Arial" charset="0"/>
              </a:rPr>
              <a:t>Documento privado con firma certificada por Notario, en el que conste la solicitud formulada por el propietario.</a:t>
            </a:r>
          </a:p>
          <a:p>
            <a:pPr>
              <a:spcBef>
                <a:spcPts val="0"/>
              </a:spcBef>
            </a:pPr>
            <a:endParaRPr lang="es-PE" sz="2300" dirty="0">
              <a:latin typeface="Arial" charset="0"/>
              <a:cs typeface="Arial" charset="0"/>
            </a:endParaRPr>
          </a:p>
          <a:p>
            <a:pPr>
              <a:spcBef>
                <a:spcPts val="0"/>
              </a:spcBef>
            </a:pPr>
            <a:r>
              <a:rPr lang="es-PE" sz="2300" dirty="0">
                <a:latin typeface="Arial" charset="0"/>
                <a:cs typeface="Arial" charset="0"/>
              </a:rPr>
              <a:t>Los planos y códigos catastrales a que se refiere el </a:t>
            </a:r>
            <a:br>
              <a:rPr lang="es-PE" sz="2300" dirty="0">
                <a:latin typeface="Arial" charset="0"/>
                <a:cs typeface="Arial" charset="0"/>
              </a:rPr>
            </a:br>
            <a:r>
              <a:rPr lang="es-PE" sz="2300" dirty="0">
                <a:latin typeface="Arial" charset="0"/>
                <a:cs typeface="Arial" charset="0"/>
              </a:rPr>
              <a:t>D. S. N.º 002-89-JUS o la constancia negativa de catastro.</a:t>
            </a:r>
          </a:p>
          <a:p>
            <a:pPr>
              <a:spcBef>
                <a:spcPts val="0"/>
              </a:spcBef>
            </a:pPr>
            <a:endParaRPr lang="es-PE" sz="2300" dirty="0">
              <a:latin typeface="Arial" charset="0"/>
              <a:cs typeface="Arial" charset="0"/>
            </a:endParaRPr>
          </a:p>
          <a:p>
            <a:pPr>
              <a:spcBef>
                <a:spcPts val="0"/>
              </a:spcBef>
            </a:pPr>
            <a:r>
              <a:rPr lang="es-PE" sz="2300" dirty="0">
                <a:latin typeface="Arial" charset="0"/>
                <a:cs typeface="Arial" charset="0"/>
              </a:rPr>
              <a:t>En la parte técnica deben prepararse los siguientes planos </a:t>
            </a:r>
            <a:br>
              <a:rPr lang="es-PE" sz="2300" dirty="0">
                <a:latin typeface="Arial" charset="0"/>
                <a:cs typeface="Arial" charset="0"/>
              </a:rPr>
            </a:br>
            <a:r>
              <a:rPr lang="es-PE" sz="2300" dirty="0">
                <a:latin typeface="Arial" charset="0"/>
                <a:cs typeface="Arial" charset="0"/>
              </a:rPr>
              <a:t>y medidas:</a:t>
            </a:r>
          </a:p>
          <a:p>
            <a:pPr>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Plano de ubicación y localización geográfica.</a:t>
            </a:r>
          </a:p>
          <a:p>
            <a:pPr marL="363538" indent="-363538">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Plano de linderos y medidas perimétricas y área original de terreno por acumular (tal como figura en la inscripción, señalando los datos de esta inscripción).</a:t>
            </a:r>
            <a:endParaRPr lang="es-ES" sz="2200" dirty="0">
              <a:latin typeface="Arial" charset="0"/>
              <a:cs typeface="Arial" charset="0"/>
            </a:endParaRPr>
          </a:p>
        </p:txBody>
      </p:sp>
    </p:spTree>
    <p:extLst>
      <p:ext uri="{BB962C8B-B14F-4D97-AF65-F5344CB8AC3E}">
        <p14:creationId xmlns:p14="http://schemas.microsoft.com/office/powerpoint/2010/main" val="24660133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403D935C-3070-4DA0-B4E5-DC6A32385265}"/>
              </a:ext>
            </a:extLst>
          </p:cNvPr>
          <p:cNvSpPr>
            <a:spLocks noGrp="1" noChangeArrowheads="1"/>
          </p:cNvSpPr>
          <p:nvPr>
            <p:ph sz="quarter" idx="1"/>
          </p:nvPr>
        </p:nvSpPr>
        <p:spPr>
          <a:xfrm>
            <a:off x="392048" y="1124744"/>
            <a:ext cx="8359904" cy="523220"/>
          </a:xfrm>
        </p:spPr>
        <p:txBody>
          <a:bodyPr/>
          <a:lstStyle/>
          <a:p>
            <a:pPr>
              <a:spcBef>
                <a:spcPts val="0"/>
              </a:spcBef>
            </a:pPr>
            <a:r>
              <a:rPr lang="es-ES_tradnl" sz="2400" b="1" dirty="0">
                <a:solidFill>
                  <a:srgbClr val="0000FF"/>
                </a:solidFill>
                <a:latin typeface="Arial" charset="0"/>
                <a:cs typeface="Arial" charset="0"/>
              </a:rPr>
              <a:t>Requisitos</a:t>
            </a:r>
          </a:p>
        </p:txBody>
      </p:sp>
      <p:sp>
        <p:nvSpPr>
          <p:cNvPr id="4" name="Rectángulo 3">
            <a:extLst>
              <a:ext uri="{FF2B5EF4-FFF2-40B4-BE49-F238E27FC236}">
                <a16:creationId xmlns:a16="http://schemas.microsoft.com/office/drawing/2014/main" id="{E6F67091-AF33-4DE4-B3EF-41D8F1BBEFB3}"/>
              </a:ext>
            </a:extLst>
          </p:cNvPr>
          <p:cNvSpPr/>
          <p:nvPr/>
        </p:nvSpPr>
        <p:spPr>
          <a:xfrm>
            <a:off x="392048" y="403543"/>
            <a:ext cx="5620112"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6.1 Acumulación</a:t>
            </a:r>
          </a:p>
        </p:txBody>
      </p:sp>
      <p:sp>
        <p:nvSpPr>
          <p:cNvPr id="6" name="Rectangle 3">
            <a:extLst>
              <a:ext uri="{FF2B5EF4-FFF2-40B4-BE49-F238E27FC236}">
                <a16:creationId xmlns:a16="http://schemas.microsoft.com/office/drawing/2014/main" id="{B1733222-EF49-4E0E-9516-FD4D45314EB0}"/>
              </a:ext>
            </a:extLst>
          </p:cNvPr>
          <p:cNvSpPr txBox="1">
            <a:spLocks noChangeArrowheads="1"/>
          </p:cNvSpPr>
          <p:nvPr/>
        </p:nvSpPr>
        <p:spPr bwMode="auto">
          <a:xfrm>
            <a:off x="467544" y="1669923"/>
            <a:ext cx="8359904" cy="507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3538" indent="-363538">
              <a:spcBef>
                <a:spcPts val="0"/>
              </a:spcBef>
            </a:pPr>
            <a:r>
              <a:rPr lang="es-PE" sz="2300" dirty="0">
                <a:latin typeface="Arial" charset="0"/>
                <a:cs typeface="Arial" charset="0"/>
              </a:rPr>
              <a:t>-	Plano y medidas perimétricas y áreas del terreno resultante indicando su nueva denominación.</a:t>
            </a:r>
          </a:p>
          <a:p>
            <a:pPr marL="363538" indent="-363538">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Memoria descriptiva de cada uno de los terrenos que se acumulan.</a:t>
            </a:r>
          </a:p>
          <a:p>
            <a:pPr marL="363538" indent="-363538">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Memoria descriptiva del terreno resultante.</a:t>
            </a:r>
          </a:p>
          <a:p>
            <a:pPr marL="363538" indent="-363538">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De acumularse predios afectados con derechos reales de garantía o medidas cautelares, debe observarse lo dispuesto en el Reglamento de Inscripción del Registro de Predios.</a:t>
            </a:r>
          </a:p>
        </p:txBody>
      </p:sp>
    </p:spTree>
    <p:extLst>
      <p:ext uri="{BB962C8B-B14F-4D97-AF65-F5344CB8AC3E}">
        <p14:creationId xmlns:p14="http://schemas.microsoft.com/office/powerpoint/2010/main" val="1087405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403D935C-3070-4DA0-B4E5-DC6A32385265}"/>
              </a:ext>
            </a:extLst>
          </p:cNvPr>
          <p:cNvSpPr>
            <a:spLocks noGrp="1" noChangeArrowheads="1"/>
          </p:cNvSpPr>
          <p:nvPr>
            <p:ph sz="quarter" idx="1"/>
          </p:nvPr>
        </p:nvSpPr>
        <p:spPr>
          <a:xfrm>
            <a:off x="392048" y="1124744"/>
            <a:ext cx="8359904" cy="523220"/>
          </a:xfrm>
        </p:spPr>
        <p:txBody>
          <a:bodyPr/>
          <a:lstStyle/>
          <a:p>
            <a:pPr>
              <a:spcBef>
                <a:spcPts val="0"/>
              </a:spcBef>
            </a:pPr>
            <a:r>
              <a:rPr lang="es-ES_tradnl" sz="2400" b="1" dirty="0">
                <a:solidFill>
                  <a:srgbClr val="0000FF"/>
                </a:solidFill>
                <a:latin typeface="Arial" charset="0"/>
                <a:cs typeface="Arial" charset="0"/>
              </a:rPr>
              <a:t>Requisitos</a:t>
            </a:r>
          </a:p>
        </p:txBody>
      </p:sp>
      <p:sp>
        <p:nvSpPr>
          <p:cNvPr id="4" name="Rectángulo 3">
            <a:extLst>
              <a:ext uri="{FF2B5EF4-FFF2-40B4-BE49-F238E27FC236}">
                <a16:creationId xmlns:a16="http://schemas.microsoft.com/office/drawing/2014/main" id="{E6F67091-AF33-4DE4-B3EF-41D8F1BBEFB3}"/>
              </a:ext>
            </a:extLst>
          </p:cNvPr>
          <p:cNvSpPr/>
          <p:nvPr/>
        </p:nvSpPr>
        <p:spPr>
          <a:xfrm>
            <a:off x="392048" y="403543"/>
            <a:ext cx="5620112" cy="523220"/>
          </a:xfrm>
          <a:prstGeom prst="rect">
            <a:avLst/>
          </a:prstGeom>
        </p:spPr>
        <p:txBody>
          <a:bodyPr wrap="square">
            <a:spAutoFit/>
          </a:bodyPr>
          <a:lstStyle/>
          <a:p>
            <a:r>
              <a:rPr lang="es-ES_tradnl" sz="2800" b="1" dirty="0">
                <a:latin typeface="Arial Black" panose="020B0A04020102020204" pitchFamily="34" charset="0"/>
                <a:cs typeface="Arial" panose="020B0604020202020204" pitchFamily="34" charset="0"/>
              </a:rPr>
              <a:t>6.1 Acumulación</a:t>
            </a:r>
          </a:p>
        </p:txBody>
      </p:sp>
      <p:sp>
        <p:nvSpPr>
          <p:cNvPr id="6" name="Rectangle 3">
            <a:extLst>
              <a:ext uri="{FF2B5EF4-FFF2-40B4-BE49-F238E27FC236}">
                <a16:creationId xmlns:a16="http://schemas.microsoft.com/office/drawing/2014/main" id="{B1733222-EF49-4E0E-9516-FD4D45314EB0}"/>
              </a:ext>
            </a:extLst>
          </p:cNvPr>
          <p:cNvSpPr txBox="1">
            <a:spLocks noChangeArrowheads="1"/>
          </p:cNvSpPr>
          <p:nvPr/>
        </p:nvSpPr>
        <p:spPr bwMode="auto">
          <a:xfrm>
            <a:off x="467544" y="1669923"/>
            <a:ext cx="8359904" cy="507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63538" indent="-363538">
              <a:spcBef>
                <a:spcPts val="0"/>
              </a:spcBef>
            </a:pPr>
            <a:r>
              <a:rPr lang="es-PE" sz="2300" dirty="0">
                <a:latin typeface="Arial" charset="0"/>
                <a:cs typeface="Arial" charset="0"/>
              </a:rPr>
              <a:t>-	No se requiere la presentación de planos y código catastral cuando la acumulación se solicita dentro del trámite de regularización de edificación, de acuerdo por lo dispuesto por la Ley 27157 en concordancia con el Art. 4 de la Ley 27333.</a:t>
            </a:r>
          </a:p>
          <a:p>
            <a:pPr marL="363538" indent="-363538">
              <a:spcBef>
                <a:spcPts val="0"/>
              </a:spcBef>
            </a:pPr>
            <a:endParaRPr lang="es-PE" sz="2300" dirty="0">
              <a:latin typeface="Arial" charset="0"/>
              <a:cs typeface="Arial" charset="0"/>
            </a:endParaRPr>
          </a:p>
          <a:p>
            <a:pPr marL="363538" indent="-363538">
              <a:spcBef>
                <a:spcPts val="0"/>
              </a:spcBef>
            </a:pPr>
            <a:r>
              <a:rPr lang="es-PE" sz="2300" dirty="0">
                <a:latin typeface="Arial" charset="0"/>
                <a:cs typeface="Arial" charset="0"/>
              </a:rPr>
              <a:t>-	La acumulación de predios rurales se sujeta a lo dispuesto en el Reglamento de Inscripción del Registro de predios.</a:t>
            </a:r>
          </a:p>
          <a:p>
            <a:pPr marL="363538" indent="-363538">
              <a:spcBef>
                <a:spcPts val="0"/>
              </a:spcBef>
            </a:pPr>
            <a:endParaRPr lang="es-PE" sz="2300" dirty="0">
              <a:latin typeface="Arial" charset="0"/>
              <a:cs typeface="Arial" charset="0"/>
            </a:endParaRPr>
          </a:p>
          <a:p>
            <a:pPr marL="266700" indent="-266700">
              <a:buFont typeface="Times New Roman" pitchFamily="18" charset="0"/>
              <a:buAutoNum type="alphaLcParenR"/>
            </a:pPr>
            <a:endParaRPr lang="es-ES_tradnl" sz="2200" dirty="0">
              <a:latin typeface="Arial" charset="0"/>
              <a:cs typeface="Arial" charset="0"/>
            </a:endParaRPr>
          </a:p>
          <a:p>
            <a:endParaRPr lang="es-ES" sz="2200" dirty="0">
              <a:latin typeface="Arial" charset="0"/>
              <a:cs typeface="Arial" charset="0"/>
            </a:endParaRPr>
          </a:p>
        </p:txBody>
      </p:sp>
    </p:spTree>
    <p:extLst>
      <p:ext uri="{BB962C8B-B14F-4D97-AF65-F5344CB8AC3E}">
        <p14:creationId xmlns:p14="http://schemas.microsoft.com/office/powerpoint/2010/main" val="1506955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8CD05378-5A20-4D0E-B870-046519EE36C7}"/>
              </a:ext>
            </a:extLst>
          </p:cNvPr>
          <p:cNvSpPr txBox="1">
            <a:spLocks noChangeArrowheads="1"/>
          </p:cNvSpPr>
          <p:nvPr/>
        </p:nvSpPr>
        <p:spPr bwMode="auto">
          <a:xfrm>
            <a:off x="392048" y="1124744"/>
            <a:ext cx="83599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Tx/>
              <a:buSzPct val="81000"/>
              <a:buFont typeface="Wingdings 2" pitchFamily="18" charset="2"/>
              <a:buChar char=""/>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106000"/>
              <a:buFont typeface="Arial" pitchFamily="34" charset="0"/>
              <a:buChar char="•"/>
              <a:defRPr sz="2200" kern="1200">
                <a:solidFill>
                  <a:schemeClr val="tx1"/>
                </a:solidFill>
                <a:latin typeface="Arial" pitchFamily="34" charset="0"/>
                <a:ea typeface="+mn-ea"/>
                <a:cs typeface="Arial" pitchFamily="34" charset="0"/>
              </a:defRPr>
            </a:lvl2pPr>
            <a:lvl3pPr marL="822325"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3pPr>
            <a:lvl4pPr marL="1096963" indent="-228600" algn="l" rtl="0" eaLnBrk="0" fontAlgn="base" hangingPunct="0">
              <a:spcBef>
                <a:spcPct val="20000"/>
              </a:spcBef>
              <a:spcAft>
                <a:spcPct val="0"/>
              </a:spcAft>
              <a:buClrTx/>
              <a:buSzPct val="106000"/>
              <a:buFont typeface="Arial" pitchFamily="34" charset="0"/>
              <a:buChar char="•"/>
              <a:defRPr sz="2000" kern="1200">
                <a:solidFill>
                  <a:schemeClr val="tx1"/>
                </a:solidFill>
                <a:latin typeface="Arial" pitchFamily="34" charset="0"/>
                <a:ea typeface="+mn-ea"/>
                <a:cs typeface="Arial" pitchFamily="34" charset="0"/>
              </a:defRPr>
            </a:lvl4pPr>
            <a:lvl5pPr marL="1371600" indent="-228600" algn="l" rtl="0" eaLnBrk="0" fontAlgn="base" hangingPunct="0">
              <a:spcBef>
                <a:spcPct val="20000"/>
              </a:spcBef>
              <a:spcAft>
                <a:spcPct val="0"/>
              </a:spcAft>
              <a:buClrTx/>
              <a:buSzPct val="106000"/>
              <a:buFont typeface="Arial" pitchFamily="34" charset="0"/>
              <a:buChar char="•"/>
              <a:defRPr kern="1200">
                <a:solidFill>
                  <a:schemeClr val="tx1"/>
                </a:solidFill>
                <a:latin typeface="Arial" pitchFamily="34" charset="0"/>
                <a:ea typeface="+mn-ea"/>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spcBef>
                <a:spcPts val="0"/>
              </a:spcBef>
              <a:buNone/>
            </a:pPr>
            <a:r>
              <a:rPr lang="es-ES_tradnl" sz="2400" b="1" dirty="0">
                <a:solidFill>
                  <a:srgbClr val="0000FF"/>
                </a:solidFill>
                <a:latin typeface="Arial" charset="0"/>
                <a:cs typeface="Arial" charset="0"/>
              </a:rPr>
              <a:t>Definición</a:t>
            </a:r>
          </a:p>
        </p:txBody>
      </p:sp>
      <p:sp>
        <p:nvSpPr>
          <p:cNvPr id="4" name="Rectángulo 3">
            <a:extLst>
              <a:ext uri="{FF2B5EF4-FFF2-40B4-BE49-F238E27FC236}">
                <a16:creationId xmlns:a16="http://schemas.microsoft.com/office/drawing/2014/main" id="{D3EB6B7B-0082-4359-8C23-C02712D89B01}"/>
              </a:ext>
            </a:extLst>
          </p:cNvPr>
          <p:cNvSpPr/>
          <p:nvPr/>
        </p:nvSpPr>
        <p:spPr>
          <a:xfrm>
            <a:off x="392048" y="403543"/>
            <a:ext cx="5620112" cy="523220"/>
          </a:xfrm>
          <a:prstGeom prst="rect">
            <a:avLst/>
          </a:prstGeom>
        </p:spPr>
        <p:txBody>
          <a:bodyPr wrap="square">
            <a:spAutoFit/>
          </a:bodyPr>
          <a:lstStyle/>
          <a:p>
            <a:r>
              <a:rPr lang="es-ES_tradnl" sz="2800" b="1" dirty="0">
                <a:solidFill>
                  <a:srgbClr val="C00000"/>
                </a:solidFill>
                <a:latin typeface="Arial Black" panose="020B0A04020102020204" pitchFamily="34" charset="0"/>
                <a:cs typeface="Arial" panose="020B0604020202020204" pitchFamily="34" charset="0"/>
              </a:rPr>
              <a:t>6.2 Subdivisión</a:t>
            </a:r>
          </a:p>
        </p:txBody>
      </p:sp>
      <p:sp>
        <p:nvSpPr>
          <p:cNvPr id="5" name="Rectangle 3">
            <a:extLst>
              <a:ext uri="{FF2B5EF4-FFF2-40B4-BE49-F238E27FC236}">
                <a16:creationId xmlns:a16="http://schemas.microsoft.com/office/drawing/2014/main" id="{AD02DAFF-B304-41F0-82D1-D82DCCA7EB66}"/>
              </a:ext>
            </a:extLst>
          </p:cNvPr>
          <p:cNvSpPr txBox="1">
            <a:spLocks noChangeArrowheads="1"/>
          </p:cNvSpPr>
          <p:nvPr/>
        </p:nvSpPr>
        <p:spPr bwMode="auto">
          <a:xfrm>
            <a:off x="467544" y="1669923"/>
            <a:ext cx="8359904" cy="507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Tx/>
              <a:buSzPct val="85000"/>
              <a:buFont typeface="Wingdings 2" pitchFamily="18" charset="2"/>
              <a:buNone/>
              <a:defRPr sz="2700" kern="1200">
                <a:solidFill>
                  <a:schemeClr val="tx1"/>
                </a:solidFill>
                <a:latin typeface="Arial" pitchFamily="34" charset="0"/>
                <a:ea typeface="+mn-ea"/>
                <a:cs typeface="Arial" pitchFamily="34" charset="0"/>
              </a:defRPr>
            </a:lvl1pPr>
            <a:lvl2pPr marL="547688" indent="-273050" algn="l" rtl="0" eaLnBrk="0" fontAlgn="base" hangingPunct="0">
              <a:spcBef>
                <a:spcPct val="20000"/>
              </a:spcBef>
              <a:spcAft>
                <a:spcPct val="0"/>
              </a:spcAft>
              <a:buClrTx/>
              <a:buSzPct val="70000"/>
              <a:buFont typeface="Arial" pitchFamily="34" charset="0"/>
              <a:buChar char="•"/>
              <a:defRPr sz="2200" kern="1200">
                <a:solidFill>
                  <a:schemeClr val="tx1"/>
                </a:solidFill>
                <a:latin typeface="+mn-lt"/>
                <a:ea typeface="+mn-ea"/>
                <a:cs typeface="+mn-cs"/>
              </a:defRPr>
            </a:lvl2pPr>
            <a:lvl3pPr marL="822325" indent="-228600" algn="l" rtl="0" eaLnBrk="0" fontAlgn="base" hangingPunct="0">
              <a:spcBef>
                <a:spcPct val="20000"/>
              </a:spcBef>
              <a:spcAft>
                <a:spcPct val="0"/>
              </a:spcAft>
              <a:buClrTx/>
              <a:buSzPct val="75000"/>
              <a:buFont typeface="Arial" pitchFamily="34" charset="0"/>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Tx/>
              <a:buSzPct val="70000"/>
              <a:buFont typeface="Arial" pitchFamily="34" charset="0"/>
              <a:buChar char="•"/>
              <a:defRPr sz="2000" kern="1200">
                <a:solidFill>
                  <a:schemeClr val="tx1"/>
                </a:solidFill>
                <a:latin typeface="+mn-lt"/>
                <a:ea typeface="+mn-ea"/>
                <a:cs typeface="+mn-cs"/>
              </a:defRPr>
            </a:lvl4pPr>
            <a:lvl5pPr marL="1371600" indent="-228600" algn="l" rtl="0" eaLnBrk="0" fontAlgn="base" hangingPunct="0">
              <a:spcBef>
                <a:spcPct val="20000"/>
              </a:spcBef>
              <a:spcAft>
                <a:spcPct val="0"/>
              </a:spcAft>
              <a:buClrTx/>
              <a:buFont typeface="Arial" pitchFamily="34" charset="0"/>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spcBef>
                <a:spcPts val="0"/>
              </a:spcBef>
            </a:pPr>
            <a:r>
              <a:rPr lang="es-PE" sz="2400" dirty="0">
                <a:latin typeface="Arial" charset="0"/>
                <a:cs typeface="Arial" charset="0"/>
              </a:rPr>
              <a:t>Es el seccionamiento de terrenos, se tiene que tener en cuenta que el predio tiene una sola ficha o partida registral y se tendrá que generar una modificación registral.</a:t>
            </a:r>
          </a:p>
          <a:p>
            <a:pPr>
              <a:spcBef>
                <a:spcPts val="0"/>
              </a:spcBef>
            </a:pPr>
            <a:endParaRPr lang="es-PE" sz="1400" dirty="0">
              <a:latin typeface="Arial" charset="0"/>
              <a:cs typeface="Arial" charset="0"/>
            </a:endParaRPr>
          </a:p>
          <a:p>
            <a:pPr>
              <a:spcBef>
                <a:spcPts val="0"/>
              </a:spcBef>
            </a:pPr>
            <a:r>
              <a:rPr lang="es-PE" sz="2400" dirty="0">
                <a:latin typeface="Arial" charset="0"/>
                <a:cs typeface="Arial" charset="0"/>
              </a:rPr>
              <a:t>En la parte técnica debe presentarse la Resolución y los siguientes planos: </a:t>
            </a:r>
          </a:p>
          <a:p>
            <a:pPr>
              <a:spcBef>
                <a:spcPts val="0"/>
              </a:spcBef>
            </a:pPr>
            <a:endParaRPr lang="es-PE" sz="1400" dirty="0">
              <a:latin typeface="Arial" charset="0"/>
              <a:cs typeface="Arial" charset="0"/>
            </a:endParaRPr>
          </a:p>
          <a:p>
            <a:pPr marL="363538" indent="-363538">
              <a:spcBef>
                <a:spcPts val="0"/>
              </a:spcBef>
            </a:pPr>
            <a:r>
              <a:rPr lang="es-PE" sz="2400" dirty="0">
                <a:latin typeface="Arial" charset="0"/>
                <a:cs typeface="Arial" charset="0"/>
              </a:rPr>
              <a:t>-	Plano de ubicación y Localización geográfica.</a:t>
            </a:r>
          </a:p>
          <a:p>
            <a:pPr marL="363538" indent="-363538">
              <a:spcBef>
                <a:spcPts val="0"/>
              </a:spcBef>
            </a:pPr>
            <a:r>
              <a:rPr lang="es-PE" sz="2400" dirty="0">
                <a:latin typeface="Arial" charset="0"/>
                <a:cs typeface="Arial" charset="0"/>
              </a:rPr>
              <a:t>-	Plano de linderos y medidas perimétricas, y área original (tal como figura en la inscripción registral).</a:t>
            </a:r>
          </a:p>
          <a:p>
            <a:pPr marL="363538" indent="-363538">
              <a:spcBef>
                <a:spcPts val="0"/>
              </a:spcBef>
            </a:pPr>
            <a:r>
              <a:rPr lang="es-PE" sz="2400" dirty="0">
                <a:latin typeface="Arial" charset="0"/>
                <a:cs typeface="Arial" charset="0"/>
              </a:rPr>
              <a:t>-	Plano de linderos, medidas perimétricas y áreas de cada una de las secciones.</a:t>
            </a:r>
          </a:p>
          <a:p>
            <a:pPr marL="363538" indent="-363538">
              <a:spcBef>
                <a:spcPts val="0"/>
              </a:spcBef>
            </a:pPr>
            <a:r>
              <a:rPr lang="es-PE" sz="2400" dirty="0">
                <a:latin typeface="Arial" charset="0"/>
                <a:cs typeface="Arial" charset="0"/>
              </a:rPr>
              <a:t>-	Memoria descriptiva del terreno total.</a:t>
            </a:r>
          </a:p>
          <a:p>
            <a:pPr marL="363538" indent="-363538">
              <a:spcBef>
                <a:spcPts val="0"/>
              </a:spcBef>
            </a:pPr>
            <a:r>
              <a:rPr lang="es-PE" sz="2400" dirty="0">
                <a:latin typeface="Arial" charset="0"/>
                <a:cs typeface="Arial" charset="0"/>
              </a:rPr>
              <a:t>-	Memoria descriptiva de cada una de las secciones. </a:t>
            </a:r>
          </a:p>
          <a:p>
            <a:endParaRPr lang="es-ES" sz="2200" dirty="0">
              <a:latin typeface="Arial" charset="0"/>
              <a:cs typeface="Arial" charset="0"/>
            </a:endParaRPr>
          </a:p>
        </p:txBody>
      </p:sp>
    </p:spTree>
    <p:extLst>
      <p:ext uri="{BB962C8B-B14F-4D97-AF65-F5344CB8AC3E}">
        <p14:creationId xmlns:p14="http://schemas.microsoft.com/office/powerpoint/2010/main" val="24707773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7067</TotalTime>
  <Words>5797</Words>
  <Application>Microsoft Office PowerPoint</Application>
  <PresentationFormat>Presentación en pantalla (4:3)</PresentationFormat>
  <Paragraphs>845</Paragraphs>
  <Slides>124</Slides>
  <Notes>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124</vt:i4>
      </vt:variant>
    </vt:vector>
  </HeadingPairs>
  <TitlesOfParts>
    <vt:vector size="131" baseType="lpstr">
      <vt:lpstr>Arial</vt:lpstr>
      <vt:lpstr>Arial Black</vt:lpstr>
      <vt:lpstr>Calibri</vt:lpstr>
      <vt:lpstr>Georgia</vt:lpstr>
      <vt:lpstr>Times New Roman</vt:lpstr>
      <vt:lpstr>Wingdings 2</vt:lpstr>
      <vt:lpstr>Civil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Pc</dc:creator>
  <cp:lastModifiedBy>Usuario de Windows</cp:lastModifiedBy>
  <cp:revision>648</cp:revision>
  <cp:lastPrinted>2019-05-24T14:21:25Z</cp:lastPrinted>
  <dcterms:created xsi:type="dcterms:W3CDTF">2013-06-02T03:54:10Z</dcterms:created>
  <dcterms:modified xsi:type="dcterms:W3CDTF">2020-12-06T06:19:38Z</dcterms:modified>
</cp:coreProperties>
</file>